
<file path=[Content_Types].xml><?xml version="1.0" encoding="utf-8"?>
<Types xmlns="http://schemas.openxmlformats.org/package/2006/content-types">
  <Default Extension="xml" ContentType="application/xml"/>
  <Default Extension="jpg" ContentType="image/jpeg"/>
  <Default Extension="jpeg" ContentType="image/jpeg"/>
  <Default Extension="mp4" ContentType="video/unknown"/>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78"/>
  </p:notesMasterIdLst>
  <p:sldIdLst>
    <p:sldId id="256" r:id="rId2"/>
    <p:sldId id="275" r:id="rId3"/>
    <p:sldId id="257" r:id="rId4"/>
    <p:sldId id="276" r:id="rId5"/>
    <p:sldId id="272" r:id="rId6"/>
    <p:sldId id="277" r:id="rId7"/>
    <p:sldId id="278" r:id="rId8"/>
    <p:sldId id="338" r:id="rId9"/>
    <p:sldId id="339" r:id="rId10"/>
    <p:sldId id="340" r:id="rId11"/>
    <p:sldId id="341" r:id="rId12"/>
    <p:sldId id="342" r:id="rId13"/>
    <p:sldId id="351" r:id="rId14"/>
    <p:sldId id="352" r:id="rId15"/>
    <p:sldId id="353" r:id="rId16"/>
    <p:sldId id="356" r:id="rId17"/>
    <p:sldId id="357" r:id="rId18"/>
    <p:sldId id="263" r:id="rId19"/>
    <p:sldId id="264" r:id="rId20"/>
    <p:sldId id="265" r:id="rId21"/>
    <p:sldId id="279" r:id="rId22"/>
    <p:sldId id="280" r:id="rId23"/>
    <p:sldId id="337" r:id="rId24"/>
    <p:sldId id="319" r:id="rId25"/>
    <p:sldId id="343" r:id="rId26"/>
    <p:sldId id="344" r:id="rId27"/>
    <p:sldId id="345" r:id="rId28"/>
    <p:sldId id="346" r:id="rId29"/>
    <p:sldId id="347" r:id="rId30"/>
    <p:sldId id="348" r:id="rId31"/>
    <p:sldId id="349" r:id="rId32"/>
    <p:sldId id="350" r:id="rId33"/>
    <p:sldId id="283" r:id="rId34"/>
    <p:sldId id="284" r:id="rId35"/>
    <p:sldId id="285" r:id="rId36"/>
    <p:sldId id="286" r:id="rId37"/>
    <p:sldId id="354" r:id="rId38"/>
    <p:sldId id="287"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26" r:id="rId52"/>
    <p:sldId id="327" r:id="rId53"/>
    <p:sldId id="328" r:id="rId54"/>
    <p:sldId id="329" r:id="rId55"/>
    <p:sldId id="330" r:id="rId56"/>
    <p:sldId id="331" r:id="rId57"/>
    <p:sldId id="333" r:id="rId58"/>
    <p:sldId id="334" r:id="rId59"/>
    <p:sldId id="335" r:id="rId60"/>
    <p:sldId id="336" r:id="rId61"/>
    <p:sldId id="303" r:id="rId62"/>
    <p:sldId id="304" r:id="rId63"/>
    <p:sldId id="305" r:id="rId64"/>
    <p:sldId id="307" r:id="rId65"/>
    <p:sldId id="308" r:id="rId66"/>
    <p:sldId id="309" r:id="rId67"/>
    <p:sldId id="312" r:id="rId68"/>
    <p:sldId id="310" r:id="rId69"/>
    <p:sldId id="311" r:id="rId70"/>
    <p:sldId id="313" r:id="rId71"/>
    <p:sldId id="314" r:id="rId72"/>
    <p:sldId id="315" r:id="rId73"/>
    <p:sldId id="316" r:id="rId74"/>
    <p:sldId id="317" r:id="rId75"/>
    <p:sldId id="301" r:id="rId76"/>
    <p:sldId id="302" r:id="rId77"/>
  </p:sldIdLst>
  <p:sldSz cx="9144000" cy="6858000" type="screen4x3"/>
  <p:notesSz cx="6797675" cy="9874250"/>
  <p:defaultTextStyle>
    <a:defPPr>
      <a:defRPr lang="es-ES_trad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zione predefinita" id="{172C5F3B-D354-4741-9F82-CEE7195F1C15}">
          <p14:sldIdLst>
            <p14:sldId id="256"/>
            <p14:sldId id="275"/>
            <p14:sldId id="257"/>
            <p14:sldId id="276"/>
            <p14:sldId id="272"/>
            <p14:sldId id="277"/>
            <p14:sldId id="278"/>
            <p14:sldId id="338"/>
            <p14:sldId id="339"/>
            <p14:sldId id="340"/>
            <p14:sldId id="341"/>
            <p14:sldId id="342"/>
            <p14:sldId id="351"/>
            <p14:sldId id="352"/>
            <p14:sldId id="353"/>
            <p14:sldId id="356"/>
            <p14:sldId id="357"/>
            <p14:sldId id="263"/>
            <p14:sldId id="264"/>
            <p14:sldId id="265"/>
            <p14:sldId id="279"/>
            <p14:sldId id="280"/>
            <p14:sldId id="337"/>
            <p14:sldId id="319"/>
            <p14:sldId id="343"/>
            <p14:sldId id="344"/>
            <p14:sldId id="345"/>
            <p14:sldId id="346"/>
            <p14:sldId id="347"/>
            <p14:sldId id="348"/>
            <p14:sldId id="349"/>
            <p14:sldId id="350"/>
            <p14:sldId id="283"/>
            <p14:sldId id="284"/>
            <p14:sldId id="285"/>
            <p14:sldId id="286"/>
            <p14:sldId id="354"/>
            <p14:sldId id="287"/>
            <p14:sldId id="289"/>
            <p14:sldId id="290"/>
            <p14:sldId id="291"/>
            <p14:sldId id="292"/>
            <p14:sldId id="293"/>
            <p14:sldId id="294"/>
            <p14:sldId id="295"/>
            <p14:sldId id="296"/>
            <p14:sldId id="297"/>
            <p14:sldId id="298"/>
            <p14:sldId id="299"/>
            <p14:sldId id="300"/>
            <p14:sldId id="326"/>
            <p14:sldId id="327"/>
            <p14:sldId id="328"/>
            <p14:sldId id="329"/>
            <p14:sldId id="330"/>
            <p14:sldId id="331"/>
            <p14:sldId id="333"/>
            <p14:sldId id="334"/>
            <p14:sldId id="335"/>
            <p14:sldId id="336"/>
            <p14:sldId id="303"/>
            <p14:sldId id="304"/>
            <p14:sldId id="305"/>
            <p14:sldId id="307"/>
            <p14:sldId id="308"/>
            <p14:sldId id="309"/>
            <p14:sldId id="312"/>
            <p14:sldId id="310"/>
            <p14:sldId id="311"/>
            <p14:sldId id="313"/>
            <p14:sldId id="314"/>
            <p14:sldId id="315"/>
            <p14:sldId id="316"/>
            <p14:sldId id="317"/>
          </p14:sldIdLst>
        </p14:section>
        <p14:section name="Sezione senza titolo" id="{9E732CD8-E044-440E-A548-E975DCFDA595}">
          <p14:sldIdLst>
            <p14:sldId id="301"/>
            <p14:sldId id="302"/>
          </p14:sldIdLst>
        </p14:section>
      </p14:sectionLst>
    </p:ex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arlotta Rovesti" initials="CR" lastIdx="1"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E2E3"/>
    <a:srgbClr val="36DAE3"/>
    <a:srgbClr val="FF0066"/>
    <a:srgbClr val="1C77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2378" autoAdjust="0"/>
    <p:restoredTop sz="99416" autoAdjust="0"/>
  </p:normalViewPr>
  <p:slideViewPr>
    <p:cSldViewPr snapToObjects="1">
      <p:cViewPr varScale="1">
        <p:scale>
          <a:sx n="120" d="100"/>
          <a:sy n="120" d="100"/>
        </p:scale>
        <p:origin x="-888" y="-104"/>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80" Type="http://schemas.openxmlformats.org/officeDocument/2006/relationships/commentAuthors" Target="commentAuthors.xml"/><Relationship Id="rId81" Type="http://schemas.openxmlformats.org/officeDocument/2006/relationships/presProps" Target="presProps.xml"/><Relationship Id="rId82" Type="http://schemas.openxmlformats.org/officeDocument/2006/relationships/viewProps" Target="viewProps.xml"/><Relationship Id="rId83" Type="http://schemas.openxmlformats.org/officeDocument/2006/relationships/theme" Target="theme/theme1.xml"/><Relationship Id="rId84" Type="http://schemas.openxmlformats.org/officeDocument/2006/relationships/tableStyles" Target="tableStyles.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notesMaster" Target="notesMasters/notesMaster1.xml"/><Relationship Id="rId79" Type="http://schemas.openxmlformats.org/officeDocument/2006/relationships/printerSettings" Target="printerSettings/printerSettings1.bin"/><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45659" cy="495427"/>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50443" y="0"/>
            <a:ext cx="2945659" cy="495427"/>
          </a:xfrm>
          <a:prstGeom prst="rect">
            <a:avLst/>
          </a:prstGeom>
        </p:spPr>
        <p:txBody>
          <a:bodyPr vert="horz" lIns="91440" tIns="45720" rIns="91440" bIns="45720" rtlCol="0"/>
          <a:lstStyle>
            <a:lvl1pPr algn="r">
              <a:defRPr sz="1200"/>
            </a:lvl1pPr>
          </a:lstStyle>
          <a:p>
            <a:fld id="{F4D61414-91CF-4EF2-9354-26EE0AE058D1}" type="datetimeFigureOut">
              <a:rPr lang="it-IT" smtClean="0"/>
              <a:t>22/1/17</a:t>
            </a:fld>
            <a:endParaRPr lang="it-IT"/>
          </a:p>
        </p:txBody>
      </p:sp>
      <p:sp>
        <p:nvSpPr>
          <p:cNvPr id="4" name="Segnaposto immagine diapositiva 3"/>
          <p:cNvSpPr>
            <a:spLocks noGrp="1" noRot="1" noChangeAspect="1"/>
          </p:cNvSpPr>
          <p:nvPr>
            <p:ph type="sldImg" idx="2"/>
          </p:nvPr>
        </p:nvSpPr>
        <p:spPr>
          <a:xfrm>
            <a:off x="1176338" y="1233488"/>
            <a:ext cx="4445000" cy="333375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79768" y="4751983"/>
            <a:ext cx="5438140" cy="3887986"/>
          </a:xfrm>
          <a:prstGeom prst="rect">
            <a:avLst/>
          </a:prstGeom>
        </p:spPr>
        <p:txBody>
          <a:bodyPr vert="horz" lIns="91440" tIns="45720" rIns="91440" bIns="45720" rtlCol="0"/>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6" name="Segnaposto piè di pagina 5"/>
          <p:cNvSpPr>
            <a:spLocks noGrp="1"/>
          </p:cNvSpPr>
          <p:nvPr>
            <p:ph type="ftr" sz="quarter" idx="4"/>
          </p:nvPr>
        </p:nvSpPr>
        <p:spPr>
          <a:xfrm>
            <a:off x="0" y="9378824"/>
            <a:ext cx="2945659" cy="495426"/>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50443" y="9378824"/>
            <a:ext cx="2945659" cy="495426"/>
          </a:xfrm>
          <a:prstGeom prst="rect">
            <a:avLst/>
          </a:prstGeom>
        </p:spPr>
        <p:txBody>
          <a:bodyPr vert="horz" lIns="91440" tIns="45720" rIns="91440" bIns="45720" rtlCol="0" anchor="b"/>
          <a:lstStyle>
            <a:lvl1pPr algn="r">
              <a:defRPr sz="1200"/>
            </a:lvl1pPr>
          </a:lstStyle>
          <a:p>
            <a:fld id="{40CF1A4F-A0E2-47EC-90F4-696786953749}" type="slidenum">
              <a:rPr lang="it-IT" smtClean="0"/>
              <a:t>‹Nr.›</a:t>
            </a:fld>
            <a:endParaRPr lang="it-IT"/>
          </a:p>
        </p:txBody>
      </p:sp>
    </p:spTree>
    <p:extLst>
      <p:ext uri="{BB962C8B-B14F-4D97-AF65-F5344CB8AC3E}">
        <p14:creationId xmlns:p14="http://schemas.microsoft.com/office/powerpoint/2010/main" val="33011970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Shape 97"/>
          <p:cNvSpPr txBox="1">
            <a:spLocks noGrp="1"/>
          </p:cNvSpPr>
          <p:nvPr>
            <p:ph type="body" idx="1"/>
          </p:nvPr>
        </p:nvSpPr>
        <p:spPr>
          <a:xfrm>
            <a:off x="679768" y="4690269"/>
            <a:ext cx="5438139" cy="4443413"/>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98" name="Shape 98"/>
          <p:cNvSpPr>
            <a:spLocks noGrp="1" noRot="1" noChangeAspect="1"/>
          </p:cNvSpPr>
          <p:nvPr>
            <p:ph type="sldImg" idx="2"/>
          </p:nvPr>
        </p:nvSpPr>
        <p:spPr>
          <a:xfrm>
            <a:off x="931863" y="741363"/>
            <a:ext cx="4935537" cy="370205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Shape 199"/>
          <p:cNvSpPr txBox="1">
            <a:spLocks noGrp="1"/>
          </p:cNvSpPr>
          <p:nvPr>
            <p:ph type="body" idx="1"/>
          </p:nvPr>
        </p:nvSpPr>
        <p:spPr>
          <a:xfrm>
            <a:off x="679768" y="4690269"/>
            <a:ext cx="5438139" cy="4443413"/>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200" name="Shape 200"/>
          <p:cNvSpPr>
            <a:spLocks noGrp="1" noRot="1" noChangeAspect="1"/>
          </p:cNvSpPr>
          <p:nvPr>
            <p:ph type="sldImg" idx="2"/>
          </p:nvPr>
        </p:nvSpPr>
        <p:spPr>
          <a:xfrm>
            <a:off x="931863" y="741363"/>
            <a:ext cx="4935537" cy="370205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Shape 209"/>
          <p:cNvSpPr txBox="1">
            <a:spLocks noGrp="1"/>
          </p:cNvSpPr>
          <p:nvPr>
            <p:ph type="body" idx="1"/>
          </p:nvPr>
        </p:nvSpPr>
        <p:spPr>
          <a:xfrm>
            <a:off x="679768" y="4690269"/>
            <a:ext cx="5438139" cy="4443413"/>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210" name="Shape 210"/>
          <p:cNvSpPr>
            <a:spLocks noGrp="1" noRot="1" noChangeAspect="1"/>
          </p:cNvSpPr>
          <p:nvPr>
            <p:ph type="sldImg" idx="2"/>
          </p:nvPr>
        </p:nvSpPr>
        <p:spPr>
          <a:xfrm>
            <a:off x="931863" y="741363"/>
            <a:ext cx="4935537" cy="370205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Shape 219"/>
          <p:cNvSpPr txBox="1">
            <a:spLocks noGrp="1"/>
          </p:cNvSpPr>
          <p:nvPr>
            <p:ph type="body" idx="1"/>
          </p:nvPr>
        </p:nvSpPr>
        <p:spPr>
          <a:xfrm>
            <a:off x="679768" y="4690269"/>
            <a:ext cx="5438139" cy="4443413"/>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220" name="Shape 220"/>
          <p:cNvSpPr>
            <a:spLocks noGrp="1" noRot="1" noChangeAspect="1"/>
          </p:cNvSpPr>
          <p:nvPr>
            <p:ph type="sldImg" idx="2"/>
          </p:nvPr>
        </p:nvSpPr>
        <p:spPr>
          <a:xfrm>
            <a:off x="1133170" y="740569"/>
            <a:ext cx="4532006" cy="3702844"/>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Shape 228"/>
          <p:cNvSpPr txBox="1">
            <a:spLocks noGrp="1"/>
          </p:cNvSpPr>
          <p:nvPr>
            <p:ph type="body" idx="1"/>
          </p:nvPr>
        </p:nvSpPr>
        <p:spPr>
          <a:xfrm>
            <a:off x="679768" y="4690269"/>
            <a:ext cx="5438139" cy="4443413"/>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229" name="Shape 229"/>
          <p:cNvSpPr>
            <a:spLocks noGrp="1" noRot="1" noChangeAspect="1"/>
          </p:cNvSpPr>
          <p:nvPr>
            <p:ph type="sldImg" idx="2"/>
          </p:nvPr>
        </p:nvSpPr>
        <p:spPr>
          <a:xfrm>
            <a:off x="931863" y="741363"/>
            <a:ext cx="4935537" cy="370205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Shape 238"/>
          <p:cNvSpPr txBox="1">
            <a:spLocks noGrp="1"/>
          </p:cNvSpPr>
          <p:nvPr>
            <p:ph type="body" idx="1"/>
          </p:nvPr>
        </p:nvSpPr>
        <p:spPr>
          <a:xfrm>
            <a:off x="679768" y="4690269"/>
            <a:ext cx="5438139" cy="4443413"/>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239" name="Shape 239"/>
          <p:cNvSpPr>
            <a:spLocks noGrp="1" noRot="1" noChangeAspect="1"/>
          </p:cNvSpPr>
          <p:nvPr>
            <p:ph type="sldImg" idx="2"/>
          </p:nvPr>
        </p:nvSpPr>
        <p:spPr>
          <a:xfrm>
            <a:off x="931863" y="741363"/>
            <a:ext cx="4935537" cy="370205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Shape 248"/>
          <p:cNvSpPr txBox="1">
            <a:spLocks noGrp="1"/>
          </p:cNvSpPr>
          <p:nvPr>
            <p:ph type="body" idx="1"/>
          </p:nvPr>
        </p:nvSpPr>
        <p:spPr>
          <a:xfrm>
            <a:off x="679768" y="4690269"/>
            <a:ext cx="5438139" cy="4443413"/>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249" name="Shape 249"/>
          <p:cNvSpPr>
            <a:spLocks noGrp="1" noRot="1" noChangeAspect="1"/>
          </p:cNvSpPr>
          <p:nvPr>
            <p:ph type="sldImg" idx="2"/>
          </p:nvPr>
        </p:nvSpPr>
        <p:spPr>
          <a:xfrm>
            <a:off x="931863" y="741363"/>
            <a:ext cx="4935537" cy="370205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Shape 258"/>
          <p:cNvSpPr txBox="1">
            <a:spLocks noGrp="1"/>
          </p:cNvSpPr>
          <p:nvPr>
            <p:ph type="body" idx="1"/>
          </p:nvPr>
        </p:nvSpPr>
        <p:spPr>
          <a:xfrm>
            <a:off x="679768" y="4690269"/>
            <a:ext cx="5438139" cy="4443413"/>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259" name="Shape 259"/>
          <p:cNvSpPr>
            <a:spLocks noGrp="1" noRot="1" noChangeAspect="1"/>
          </p:cNvSpPr>
          <p:nvPr>
            <p:ph type="sldImg" idx="2"/>
          </p:nvPr>
        </p:nvSpPr>
        <p:spPr>
          <a:xfrm>
            <a:off x="931863" y="741363"/>
            <a:ext cx="4935537" cy="370205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Shape 268"/>
          <p:cNvSpPr txBox="1">
            <a:spLocks noGrp="1"/>
          </p:cNvSpPr>
          <p:nvPr>
            <p:ph type="body" idx="1"/>
          </p:nvPr>
        </p:nvSpPr>
        <p:spPr>
          <a:xfrm>
            <a:off x="679768" y="4690269"/>
            <a:ext cx="5438139" cy="4443413"/>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269" name="Shape 269"/>
          <p:cNvSpPr>
            <a:spLocks noGrp="1" noRot="1" noChangeAspect="1"/>
          </p:cNvSpPr>
          <p:nvPr>
            <p:ph type="sldImg" idx="2"/>
          </p:nvPr>
        </p:nvSpPr>
        <p:spPr>
          <a:xfrm>
            <a:off x="931863" y="741363"/>
            <a:ext cx="4935537" cy="370205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Shape 278"/>
          <p:cNvSpPr txBox="1">
            <a:spLocks noGrp="1"/>
          </p:cNvSpPr>
          <p:nvPr>
            <p:ph type="body" idx="1"/>
          </p:nvPr>
        </p:nvSpPr>
        <p:spPr>
          <a:xfrm>
            <a:off x="679768" y="4690269"/>
            <a:ext cx="5438139" cy="4443413"/>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279" name="Shape 279"/>
          <p:cNvSpPr>
            <a:spLocks noGrp="1" noRot="1" noChangeAspect="1"/>
          </p:cNvSpPr>
          <p:nvPr>
            <p:ph type="sldImg" idx="2"/>
          </p:nvPr>
        </p:nvSpPr>
        <p:spPr>
          <a:xfrm>
            <a:off x="931863" y="741363"/>
            <a:ext cx="4935537" cy="370205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Shape 288"/>
          <p:cNvSpPr txBox="1">
            <a:spLocks noGrp="1"/>
          </p:cNvSpPr>
          <p:nvPr>
            <p:ph type="body" idx="1"/>
          </p:nvPr>
        </p:nvSpPr>
        <p:spPr>
          <a:xfrm>
            <a:off x="679768" y="4690269"/>
            <a:ext cx="5438139" cy="4443413"/>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289" name="Shape 289"/>
          <p:cNvSpPr>
            <a:spLocks noGrp="1" noRot="1" noChangeAspect="1"/>
          </p:cNvSpPr>
          <p:nvPr>
            <p:ph type="sldImg" idx="2"/>
          </p:nvPr>
        </p:nvSpPr>
        <p:spPr>
          <a:xfrm>
            <a:off x="931863" y="741363"/>
            <a:ext cx="4935537" cy="370205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Shape 97"/>
          <p:cNvSpPr txBox="1">
            <a:spLocks noGrp="1"/>
          </p:cNvSpPr>
          <p:nvPr>
            <p:ph type="body" idx="1"/>
          </p:nvPr>
        </p:nvSpPr>
        <p:spPr>
          <a:xfrm>
            <a:off x="679768" y="4690269"/>
            <a:ext cx="5438139" cy="4443413"/>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98" name="Shape 98"/>
          <p:cNvSpPr>
            <a:spLocks noGrp="1" noRot="1" noChangeAspect="1"/>
          </p:cNvSpPr>
          <p:nvPr>
            <p:ph type="sldImg" idx="2"/>
          </p:nvPr>
        </p:nvSpPr>
        <p:spPr>
          <a:xfrm>
            <a:off x="931863" y="741363"/>
            <a:ext cx="4935537" cy="370205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Shape 298"/>
          <p:cNvSpPr txBox="1">
            <a:spLocks noGrp="1"/>
          </p:cNvSpPr>
          <p:nvPr>
            <p:ph type="body" idx="1"/>
          </p:nvPr>
        </p:nvSpPr>
        <p:spPr>
          <a:xfrm>
            <a:off x="679768" y="4690269"/>
            <a:ext cx="5438139" cy="4443413"/>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299" name="Shape 299"/>
          <p:cNvSpPr>
            <a:spLocks noGrp="1" noRot="1" noChangeAspect="1"/>
          </p:cNvSpPr>
          <p:nvPr>
            <p:ph type="sldImg" idx="2"/>
          </p:nvPr>
        </p:nvSpPr>
        <p:spPr>
          <a:xfrm>
            <a:off x="931863" y="741363"/>
            <a:ext cx="4935537" cy="370205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Shape 298"/>
          <p:cNvSpPr txBox="1">
            <a:spLocks noGrp="1"/>
          </p:cNvSpPr>
          <p:nvPr>
            <p:ph type="body" idx="1"/>
          </p:nvPr>
        </p:nvSpPr>
        <p:spPr>
          <a:xfrm>
            <a:off x="679768" y="4690269"/>
            <a:ext cx="5438139" cy="4443413"/>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299" name="Shape 299"/>
          <p:cNvSpPr>
            <a:spLocks noGrp="1" noRot="1" noChangeAspect="1"/>
          </p:cNvSpPr>
          <p:nvPr>
            <p:ph type="sldImg" idx="2"/>
          </p:nvPr>
        </p:nvSpPr>
        <p:spPr>
          <a:xfrm>
            <a:off x="931863" y="741363"/>
            <a:ext cx="4935537" cy="370205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Shape 298"/>
          <p:cNvSpPr txBox="1">
            <a:spLocks noGrp="1"/>
          </p:cNvSpPr>
          <p:nvPr>
            <p:ph type="body" idx="1"/>
          </p:nvPr>
        </p:nvSpPr>
        <p:spPr>
          <a:xfrm>
            <a:off x="679768" y="4690269"/>
            <a:ext cx="5438139" cy="4443413"/>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299" name="Shape 299"/>
          <p:cNvSpPr>
            <a:spLocks noGrp="1" noRot="1" noChangeAspect="1"/>
          </p:cNvSpPr>
          <p:nvPr>
            <p:ph type="sldImg" idx="2"/>
          </p:nvPr>
        </p:nvSpPr>
        <p:spPr>
          <a:xfrm>
            <a:off x="931863" y="741363"/>
            <a:ext cx="4935537" cy="370205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Shape 125"/>
          <p:cNvSpPr txBox="1">
            <a:spLocks noGrp="1"/>
          </p:cNvSpPr>
          <p:nvPr>
            <p:ph type="body" idx="1"/>
          </p:nvPr>
        </p:nvSpPr>
        <p:spPr>
          <a:xfrm>
            <a:off x="679768" y="4690269"/>
            <a:ext cx="5438139" cy="4443413"/>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126" name="Shape 126"/>
          <p:cNvSpPr>
            <a:spLocks noGrp="1" noRot="1" noChangeAspect="1"/>
          </p:cNvSpPr>
          <p:nvPr>
            <p:ph type="sldImg" idx="2"/>
          </p:nvPr>
        </p:nvSpPr>
        <p:spPr>
          <a:xfrm>
            <a:off x="931863" y="741363"/>
            <a:ext cx="4935537" cy="370205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Shape 134"/>
          <p:cNvSpPr txBox="1">
            <a:spLocks noGrp="1"/>
          </p:cNvSpPr>
          <p:nvPr>
            <p:ph type="body" idx="1"/>
          </p:nvPr>
        </p:nvSpPr>
        <p:spPr>
          <a:xfrm>
            <a:off x="679768" y="4690269"/>
            <a:ext cx="5438139" cy="4443413"/>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135" name="Shape 135"/>
          <p:cNvSpPr>
            <a:spLocks noGrp="1" noRot="1" noChangeAspect="1"/>
          </p:cNvSpPr>
          <p:nvPr>
            <p:ph type="sldImg" idx="2"/>
          </p:nvPr>
        </p:nvSpPr>
        <p:spPr>
          <a:xfrm>
            <a:off x="931863" y="741363"/>
            <a:ext cx="4935537" cy="370205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Shape 143"/>
          <p:cNvSpPr txBox="1">
            <a:spLocks noGrp="1"/>
          </p:cNvSpPr>
          <p:nvPr>
            <p:ph type="body" idx="1"/>
          </p:nvPr>
        </p:nvSpPr>
        <p:spPr>
          <a:xfrm>
            <a:off x="679768" y="4690269"/>
            <a:ext cx="5438139" cy="4443413"/>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144" name="Shape 144"/>
          <p:cNvSpPr>
            <a:spLocks noGrp="1" noRot="1" noChangeAspect="1"/>
          </p:cNvSpPr>
          <p:nvPr>
            <p:ph type="sldImg" idx="2"/>
          </p:nvPr>
        </p:nvSpPr>
        <p:spPr>
          <a:xfrm>
            <a:off x="931863" y="741363"/>
            <a:ext cx="4935537" cy="370205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Shape 152"/>
          <p:cNvSpPr txBox="1">
            <a:spLocks noGrp="1"/>
          </p:cNvSpPr>
          <p:nvPr>
            <p:ph type="body" idx="1"/>
          </p:nvPr>
        </p:nvSpPr>
        <p:spPr>
          <a:xfrm>
            <a:off x="679768" y="4690269"/>
            <a:ext cx="5438139" cy="4443413"/>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153" name="Shape 153"/>
          <p:cNvSpPr>
            <a:spLocks noGrp="1" noRot="1" noChangeAspect="1"/>
          </p:cNvSpPr>
          <p:nvPr>
            <p:ph type="sldImg" idx="2"/>
          </p:nvPr>
        </p:nvSpPr>
        <p:spPr>
          <a:xfrm>
            <a:off x="931863" y="741363"/>
            <a:ext cx="4935537" cy="370205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Shape 161"/>
          <p:cNvSpPr txBox="1">
            <a:spLocks noGrp="1"/>
          </p:cNvSpPr>
          <p:nvPr>
            <p:ph type="body" idx="1"/>
          </p:nvPr>
        </p:nvSpPr>
        <p:spPr>
          <a:xfrm>
            <a:off x="679768" y="4690269"/>
            <a:ext cx="5438139" cy="4443413"/>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162" name="Shape 162"/>
          <p:cNvSpPr>
            <a:spLocks noGrp="1" noRot="1" noChangeAspect="1"/>
          </p:cNvSpPr>
          <p:nvPr>
            <p:ph type="sldImg" idx="2"/>
          </p:nvPr>
        </p:nvSpPr>
        <p:spPr>
          <a:xfrm>
            <a:off x="931863" y="741363"/>
            <a:ext cx="4935537" cy="370205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Shape 179"/>
          <p:cNvSpPr txBox="1">
            <a:spLocks noGrp="1"/>
          </p:cNvSpPr>
          <p:nvPr>
            <p:ph type="body" idx="1"/>
          </p:nvPr>
        </p:nvSpPr>
        <p:spPr>
          <a:xfrm>
            <a:off x="679768" y="4690269"/>
            <a:ext cx="5438139" cy="4443413"/>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180" name="Shape 180"/>
          <p:cNvSpPr>
            <a:spLocks noGrp="1" noRot="1" noChangeAspect="1"/>
          </p:cNvSpPr>
          <p:nvPr>
            <p:ph type="sldImg" idx="2"/>
          </p:nvPr>
        </p:nvSpPr>
        <p:spPr>
          <a:xfrm>
            <a:off x="931863" y="741363"/>
            <a:ext cx="4935537" cy="370205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Shape 188"/>
          <p:cNvSpPr txBox="1">
            <a:spLocks noGrp="1"/>
          </p:cNvSpPr>
          <p:nvPr>
            <p:ph type="body" idx="1"/>
          </p:nvPr>
        </p:nvSpPr>
        <p:spPr>
          <a:xfrm>
            <a:off x="679768" y="4690269"/>
            <a:ext cx="5438139" cy="4443413"/>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189" name="Shape 189"/>
          <p:cNvSpPr>
            <a:spLocks noGrp="1" noRot="1" noChangeAspect="1"/>
          </p:cNvSpPr>
          <p:nvPr>
            <p:ph type="sldImg" idx="2"/>
          </p:nvPr>
        </p:nvSpPr>
        <p:spPr>
          <a:xfrm>
            <a:off x="931863" y="741363"/>
            <a:ext cx="4935537" cy="370205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5"/>
            <a:ext cx="7772400" cy="1470025"/>
          </a:xfrm>
        </p:spPr>
        <p:txBody>
          <a:bodyPr/>
          <a:lstStyle/>
          <a:p>
            <a:r>
              <a:rPr lang="es-ES_tradnl" smtClean="0"/>
              <a:t>Clic para editar título</a:t>
            </a:r>
            <a:endParaRPr lang="es-ES_tradnl"/>
          </a:p>
        </p:txBody>
      </p:sp>
      <p:sp>
        <p:nvSpPr>
          <p:cNvPr id="3" name="Subtítu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_tradnl" smtClean="0"/>
              <a:t>Haga clic para modificar el estilo de subtítulo del patrón</a:t>
            </a:r>
            <a:endParaRPr lang="es-ES_tradnl"/>
          </a:p>
        </p:txBody>
      </p:sp>
      <p:sp>
        <p:nvSpPr>
          <p:cNvPr id="4" name="Marcador de fecha 3"/>
          <p:cNvSpPr>
            <a:spLocks noGrp="1"/>
          </p:cNvSpPr>
          <p:nvPr>
            <p:ph type="dt" sz="half" idx="10"/>
          </p:nvPr>
        </p:nvSpPr>
        <p:spPr/>
        <p:txBody>
          <a:bodyPr/>
          <a:lstStyle/>
          <a:p>
            <a:fld id="{0E632135-7399-4444-AE8A-6E7D355C8136}" type="datetimeFigureOut">
              <a:rPr lang="es-ES_tradnl" smtClean="0"/>
              <a:t>22/1/17</a:t>
            </a:fld>
            <a:endParaRPr lang="es-ES_tradnl"/>
          </a:p>
        </p:txBody>
      </p:sp>
      <p:sp>
        <p:nvSpPr>
          <p:cNvPr id="5" name="Marcador de pie de página 4"/>
          <p:cNvSpPr>
            <a:spLocks noGrp="1"/>
          </p:cNvSpPr>
          <p:nvPr>
            <p:ph type="ftr" sz="quarter" idx="11"/>
          </p:nvPr>
        </p:nvSpPr>
        <p:spPr/>
        <p:txBody>
          <a:bodyPr/>
          <a:lstStyle/>
          <a:p>
            <a:endParaRPr lang="es-ES_tradnl"/>
          </a:p>
        </p:txBody>
      </p:sp>
      <p:sp>
        <p:nvSpPr>
          <p:cNvPr id="6" name="Marcador de número de diapositiva 5"/>
          <p:cNvSpPr>
            <a:spLocks noGrp="1"/>
          </p:cNvSpPr>
          <p:nvPr>
            <p:ph type="sldNum" sz="quarter" idx="12"/>
          </p:nvPr>
        </p:nvSpPr>
        <p:spPr/>
        <p:txBody>
          <a:bodyPr/>
          <a:lstStyle/>
          <a:p>
            <a:fld id="{8F3C0BDA-78CA-6140-A6F0-D302F801A9FD}" type="slidenum">
              <a:rPr lang="es-ES_tradnl" smtClean="0"/>
              <a:t>‹Nr.›</a:t>
            </a:fld>
            <a:endParaRPr lang="es-ES_tradnl"/>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_tradnl"/>
          </a:p>
        </p:txBody>
      </p:sp>
      <p:sp>
        <p:nvSpPr>
          <p:cNvPr id="3" name="Marcador de texto vertical 2"/>
          <p:cNvSpPr>
            <a:spLocks noGrp="1"/>
          </p:cNvSpPr>
          <p:nvPr>
            <p:ph type="body" orient="vert" idx="1"/>
          </p:nvPr>
        </p:nvSpPr>
        <p:spPr/>
        <p:txBody>
          <a:bodyPr vert="eaVert"/>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_tradnl"/>
          </a:p>
        </p:txBody>
      </p:sp>
      <p:sp>
        <p:nvSpPr>
          <p:cNvPr id="4" name="Marcador de fecha 3"/>
          <p:cNvSpPr>
            <a:spLocks noGrp="1"/>
          </p:cNvSpPr>
          <p:nvPr>
            <p:ph type="dt" sz="half" idx="10"/>
          </p:nvPr>
        </p:nvSpPr>
        <p:spPr/>
        <p:txBody>
          <a:bodyPr/>
          <a:lstStyle/>
          <a:p>
            <a:fld id="{0E632135-7399-4444-AE8A-6E7D355C8136}" type="datetimeFigureOut">
              <a:rPr lang="es-ES_tradnl" smtClean="0"/>
              <a:t>22/1/17</a:t>
            </a:fld>
            <a:endParaRPr lang="es-ES_tradnl"/>
          </a:p>
        </p:txBody>
      </p:sp>
      <p:sp>
        <p:nvSpPr>
          <p:cNvPr id="5" name="Marcador de pie de página 4"/>
          <p:cNvSpPr>
            <a:spLocks noGrp="1"/>
          </p:cNvSpPr>
          <p:nvPr>
            <p:ph type="ftr" sz="quarter" idx="11"/>
          </p:nvPr>
        </p:nvSpPr>
        <p:spPr/>
        <p:txBody>
          <a:bodyPr/>
          <a:lstStyle/>
          <a:p>
            <a:endParaRPr lang="es-ES_tradnl"/>
          </a:p>
        </p:txBody>
      </p:sp>
      <p:sp>
        <p:nvSpPr>
          <p:cNvPr id="6" name="Marcador de número de diapositiva 5"/>
          <p:cNvSpPr>
            <a:spLocks noGrp="1"/>
          </p:cNvSpPr>
          <p:nvPr>
            <p:ph type="sldNum" sz="quarter" idx="12"/>
          </p:nvPr>
        </p:nvSpPr>
        <p:spPr/>
        <p:txBody>
          <a:bodyPr/>
          <a:lstStyle/>
          <a:p>
            <a:fld id="{8F3C0BDA-78CA-6140-A6F0-D302F801A9FD}" type="slidenum">
              <a:rPr lang="es-ES_tradnl" smtClean="0"/>
              <a:t>‹Nr.›</a:t>
            </a:fld>
            <a:endParaRPr lang="es-ES_tradnl"/>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74638"/>
            <a:ext cx="2057400" cy="5851525"/>
          </a:xfrm>
        </p:spPr>
        <p:txBody>
          <a:bodyPr vert="eaVert"/>
          <a:lstStyle/>
          <a:p>
            <a:r>
              <a:rPr lang="es-ES_tradnl" smtClean="0"/>
              <a:t>Clic para editar título</a:t>
            </a:r>
            <a:endParaRPr lang="es-ES_tradnl"/>
          </a:p>
        </p:txBody>
      </p:sp>
      <p:sp>
        <p:nvSpPr>
          <p:cNvPr id="3" name="Marcador de texto vertical 2"/>
          <p:cNvSpPr>
            <a:spLocks noGrp="1"/>
          </p:cNvSpPr>
          <p:nvPr>
            <p:ph type="body" orient="vert" idx="1"/>
          </p:nvPr>
        </p:nvSpPr>
        <p:spPr>
          <a:xfrm>
            <a:off x="457200" y="274638"/>
            <a:ext cx="6019800" cy="5851525"/>
          </a:xfrm>
        </p:spPr>
        <p:txBody>
          <a:bodyPr vert="eaVert"/>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_tradnl"/>
          </a:p>
        </p:txBody>
      </p:sp>
      <p:sp>
        <p:nvSpPr>
          <p:cNvPr id="4" name="Marcador de fecha 3"/>
          <p:cNvSpPr>
            <a:spLocks noGrp="1"/>
          </p:cNvSpPr>
          <p:nvPr>
            <p:ph type="dt" sz="half" idx="10"/>
          </p:nvPr>
        </p:nvSpPr>
        <p:spPr/>
        <p:txBody>
          <a:bodyPr/>
          <a:lstStyle/>
          <a:p>
            <a:fld id="{0E632135-7399-4444-AE8A-6E7D355C8136}" type="datetimeFigureOut">
              <a:rPr lang="es-ES_tradnl" smtClean="0"/>
              <a:t>22/1/17</a:t>
            </a:fld>
            <a:endParaRPr lang="es-ES_tradnl"/>
          </a:p>
        </p:txBody>
      </p:sp>
      <p:sp>
        <p:nvSpPr>
          <p:cNvPr id="5" name="Marcador de pie de página 4"/>
          <p:cNvSpPr>
            <a:spLocks noGrp="1"/>
          </p:cNvSpPr>
          <p:nvPr>
            <p:ph type="ftr" sz="quarter" idx="11"/>
          </p:nvPr>
        </p:nvSpPr>
        <p:spPr/>
        <p:txBody>
          <a:bodyPr/>
          <a:lstStyle/>
          <a:p>
            <a:endParaRPr lang="es-ES_tradnl"/>
          </a:p>
        </p:txBody>
      </p:sp>
      <p:sp>
        <p:nvSpPr>
          <p:cNvPr id="6" name="Marcador de número de diapositiva 5"/>
          <p:cNvSpPr>
            <a:spLocks noGrp="1"/>
          </p:cNvSpPr>
          <p:nvPr>
            <p:ph type="sldNum" sz="quarter" idx="12"/>
          </p:nvPr>
        </p:nvSpPr>
        <p:spPr/>
        <p:txBody>
          <a:bodyPr/>
          <a:lstStyle/>
          <a:p>
            <a:fld id="{8F3C0BDA-78CA-6140-A6F0-D302F801A9FD}" type="slidenum">
              <a:rPr lang="es-ES_tradnl" smtClean="0"/>
              <a:t>‹Nr.›</a:t>
            </a:fld>
            <a:endParaRPr lang="es-ES_tradnl"/>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_tradnl"/>
          </a:p>
        </p:txBody>
      </p:sp>
      <p:sp>
        <p:nvSpPr>
          <p:cNvPr id="3" name="Marcador de contenido 2"/>
          <p:cNvSpPr>
            <a:spLocks noGrp="1"/>
          </p:cNvSpPr>
          <p:nvPr>
            <p:ph idx="1"/>
          </p:nvPr>
        </p:nvSpPr>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_tradnl"/>
          </a:p>
        </p:txBody>
      </p:sp>
      <p:sp>
        <p:nvSpPr>
          <p:cNvPr id="4" name="Marcador de fecha 3"/>
          <p:cNvSpPr>
            <a:spLocks noGrp="1"/>
          </p:cNvSpPr>
          <p:nvPr>
            <p:ph type="dt" sz="half" idx="10"/>
          </p:nvPr>
        </p:nvSpPr>
        <p:spPr/>
        <p:txBody>
          <a:bodyPr/>
          <a:lstStyle/>
          <a:p>
            <a:fld id="{0E632135-7399-4444-AE8A-6E7D355C8136}" type="datetimeFigureOut">
              <a:rPr lang="es-ES_tradnl" smtClean="0"/>
              <a:t>22/1/17</a:t>
            </a:fld>
            <a:endParaRPr lang="es-ES_tradnl"/>
          </a:p>
        </p:txBody>
      </p:sp>
      <p:sp>
        <p:nvSpPr>
          <p:cNvPr id="5" name="Marcador de pie de página 4"/>
          <p:cNvSpPr>
            <a:spLocks noGrp="1"/>
          </p:cNvSpPr>
          <p:nvPr>
            <p:ph type="ftr" sz="quarter" idx="11"/>
          </p:nvPr>
        </p:nvSpPr>
        <p:spPr/>
        <p:txBody>
          <a:bodyPr/>
          <a:lstStyle/>
          <a:p>
            <a:endParaRPr lang="es-ES_tradnl"/>
          </a:p>
        </p:txBody>
      </p:sp>
      <p:sp>
        <p:nvSpPr>
          <p:cNvPr id="6" name="Marcador de número de diapositiva 5"/>
          <p:cNvSpPr>
            <a:spLocks noGrp="1"/>
          </p:cNvSpPr>
          <p:nvPr>
            <p:ph type="sldNum" sz="quarter" idx="12"/>
          </p:nvPr>
        </p:nvSpPr>
        <p:spPr/>
        <p:txBody>
          <a:bodyPr/>
          <a:lstStyle/>
          <a:p>
            <a:fld id="{8F3C0BDA-78CA-6140-A6F0-D302F801A9FD}" type="slidenum">
              <a:rPr lang="es-ES_tradnl" smtClean="0"/>
              <a:t>‹Nr.›</a:t>
            </a:fld>
            <a:endParaRPr lang="es-ES_tradnl"/>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p:spPr>
        <p:txBody>
          <a:bodyPr anchor="t"/>
          <a:lstStyle>
            <a:lvl1pPr algn="l">
              <a:defRPr sz="4000" b="1" cap="all"/>
            </a:lvl1pPr>
          </a:lstStyle>
          <a:p>
            <a:r>
              <a:rPr lang="es-ES_tradnl" smtClean="0"/>
              <a:t>Clic para editar título</a:t>
            </a:r>
            <a:endParaRPr lang="es-ES_tradnl"/>
          </a:p>
        </p:txBody>
      </p:sp>
      <p:sp>
        <p:nvSpPr>
          <p:cNvPr id="3" name="Marcador de tex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_tradnl" smtClean="0"/>
              <a:t>Haga clic para modificar el estilo de texto del patrón</a:t>
            </a:r>
          </a:p>
        </p:txBody>
      </p:sp>
      <p:sp>
        <p:nvSpPr>
          <p:cNvPr id="4" name="Marcador de fecha 3"/>
          <p:cNvSpPr>
            <a:spLocks noGrp="1"/>
          </p:cNvSpPr>
          <p:nvPr>
            <p:ph type="dt" sz="half" idx="10"/>
          </p:nvPr>
        </p:nvSpPr>
        <p:spPr/>
        <p:txBody>
          <a:bodyPr/>
          <a:lstStyle/>
          <a:p>
            <a:fld id="{0E632135-7399-4444-AE8A-6E7D355C8136}" type="datetimeFigureOut">
              <a:rPr lang="es-ES_tradnl" smtClean="0"/>
              <a:t>22/1/17</a:t>
            </a:fld>
            <a:endParaRPr lang="es-ES_tradnl"/>
          </a:p>
        </p:txBody>
      </p:sp>
      <p:sp>
        <p:nvSpPr>
          <p:cNvPr id="5" name="Marcador de pie de página 4"/>
          <p:cNvSpPr>
            <a:spLocks noGrp="1"/>
          </p:cNvSpPr>
          <p:nvPr>
            <p:ph type="ftr" sz="quarter" idx="11"/>
          </p:nvPr>
        </p:nvSpPr>
        <p:spPr/>
        <p:txBody>
          <a:bodyPr/>
          <a:lstStyle/>
          <a:p>
            <a:endParaRPr lang="es-ES_tradnl"/>
          </a:p>
        </p:txBody>
      </p:sp>
      <p:sp>
        <p:nvSpPr>
          <p:cNvPr id="6" name="Marcador de número de diapositiva 5"/>
          <p:cNvSpPr>
            <a:spLocks noGrp="1"/>
          </p:cNvSpPr>
          <p:nvPr>
            <p:ph type="sldNum" sz="quarter" idx="12"/>
          </p:nvPr>
        </p:nvSpPr>
        <p:spPr/>
        <p:txBody>
          <a:bodyPr/>
          <a:lstStyle/>
          <a:p>
            <a:fld id="{8F3C0BDA-78CA-6140-A6F0-D302F801A9FD}" type="slidenum">
              <a:rPr lang="es-ES_tradnl" smtClean="0"/>
              <a:t>‹Nr.›</a:t>
            </a:fld>
            <a:endParaRPr lang="es-ES_tradnl"/>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_tradnl"/>
          </a:p>
        </p:txBody>
      </p:sp>
      <p:sp>
        <p:nvSpPr>
          <p:cNvPr id="3" name="Marcador de contenid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_tradnl"/>
          </a:p>
        </p:txBody>
      </p:sp>
      <p:sp>
        <p:nvSpPr>
          <p:cNvPr id="4" name="Marcador de contenid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_tradnl"/>
          </a:p>
        </p:txBody>
      </p:sp>
      <p:sp>
        <p:nvSpPr>
          <p:cNvPr id="5" name="Marcador de fecha 4"/>
          <p:cNvSpPr>
            <a:spLocks noGrp="1"/>
          </p:cNvSpPr>
          <p:nvPr>
            <p:ph type="dt" sz="half" idx="10"/>
          </p:nvPr>
        </p:nvSpPr>
        <p:spPr/>
        <p:txBody>
          <a:bodyPr/>
          <a:lstStyle/>
          <a:p>
            <a:fld id="{0E632135-7399-4444-AE8A-6E7D355C8136}" type="datetimeFigureOut">
              <a:rPr lang="es-ES_tradnl" smtClean="0"/>
              <a:t>22/1/17</a:t>
            </a:fld>
            <a:endParaRPr lang="es-ES_tradnl"/>
          </a:p>
        </p:txBody>
      </p:sp>
      <p:sp>
        <p:nvSpPr>
          <p:cNvPr id="6" name="Marcador de pie de página 5"/>
          <p:cNvSpPr>
            <a:spLocks noGrp="1"/>
          </p:cNvSpPr>
          <p:nvPr>
            <p:ph type="ftr" sz="quarter" idx="11"/>
          </p:nvPr>
        </p:nvSpPr>
        <p:spPr/>
        <p:txBody>
          <a:bodyPr/>
          <a:lstStyle/>
          <a:p>
            <a:endParaRPr lang="es-ES_tradnl"/>
          </a:p>
        </p:txBody>
      </p:sp>
      <p:sp>
        <p:nvSpPr>
          <p:cNvPr id="7" name="Marcador de número de diapositiva 6"/>
          <p:cNvSpPr>
            <a:spLocks noGrp="1"/>
          </p:cNvSpPr>
          <p:nvPr>
            <p:ph type="sldNum" sz="quarter" idx="12"/>
          </p:nvPr>
        </p:nvSpPr>
        <p:spPr/>
        <p:txBody>
          <a:bodyPr/>
          <a:lstStyle/>
          <a:p>
            <a:fld id="{8F3C0BDA-78CA-6140-A6F0-D302F801A9FD}" type="slidenum">
              <a:rPr lang="es-ES_tradnl" smtClean="0"/>
              <a:t>‹Nr.›</a:t>
            </a:fld>
            <a:endParaRPr lang="es-ES_tradnl"/>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lstStyle>
          <a:p>
            <a:r>
              <a:rPr lang="es-ES_tradnl" smtClean="0"/>
              <a:t>Clic para editar título</a:t>
            </a:r>
            <a:endParaRPr lang="es-ES_tradnl"/>
          </a:p>
        </p:txBody>
      </p:sp>
      <p:sp>
        <p:nvSpPr>
          <p:cNvPr id="3" name="Marcador de tex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Haga clic para modificar el estilo de texto del patrón</a:t>
            </a:r>
          </a:p>
        </p:txBody>
      </p:sp>
      <p:sp>
        <p:nvSpPr>
          <p:cNvPr id="4" name="Marcador de conteni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_tradnl"/>
          </a:p>
        </p:txBody>
      </p:sp>
      <p:sp>
        <p:nvSpPr>
          <p:cNvPr id="5" name="Marcador de tex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Haga clic para modificar el estilo de texto del patrón</a:t>
            </a:r>
          </a:p>
        </p:txBody>
      </p:sp>
      <p:sp>
        <p:nvSpPr>
          <p:cNvPr id="6" name="Marcador de contenid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_tradnl"/>
          </a:p>
        </p:txBody>
      </p:sp>
      <p:sp>
        <p:nvSpPr>
          <p:cNvPr id="7" name="Marcador de fecha 6"/>
          <p:cNvSpPr>
            <a:spLocks noGrp="1"/>
          </p:cNvSpPr>
          <p:nvPr>
            <p:ph type="dt" sz="half" idx="10"/>
          </p:nvPr>
        </p:nvSpPr>
        <p:spPr/>
        <p:txBody>
          <a:bodyPr/>
          <a:lstStyle/>
          <a:p>
            <a:fld id="{0E632135-7399-4444-AE8A-6E7D355C8136}" type="datetimeFigureOut">
              <a:rPr lang="es-ES_tradnl" smtClean="0"/>
              <a:t>22/1/17</a:t>
            </a:fld>
            <a:endParaRPr lang="es-ES_tradnl"/>
          </a:p>
        </p:txBody>
      </p:sp>
      <p:sp>
        <p:nvSpPr>
          <p:cNvPr id="8" name="Marcador de pie de página 7"/>
          <p:cNvSpPr>
            <a:spLocks noGrp="1"/>
          </p:cNvSpPr>
          <p:nvPr>
            <p:ph type="ftr" sz="quarter" idx="11"/>
          </p:nvPr>
        </p:nvSpPr>
        <p:spPr/>
        <p:txBody>
          <a:bodyPr/>
          <a:lstStyle/>
          <a:p>
            <a:endParaRPr lang="es-ES_tradnl"/>
          </a:p>
        </p:txBody>
      </p:sp>
      <p:sp>
        <p:nvSpPr>
          <p:cNvPr id="9" name="Marcador de número de diapositiva 8"/>
          <p:cNvSpPr>
            <a:spLocks noGrp="1"/>
          </p:cNvSpPr>
          <p:nvPr>
            <p:ph type="sldNum" sz="quarter" idx="12"/>
          </p:nvPr>
        </p:nvSpPr>
        <p:spPr/>
        <p:txBody>
          <a:bodyPr/>
          <a:lstStyle/>
          <a:p>
            <a:fld id="{8F3C0BDA-78CA-6140-A6F0-D302F801A9FD}" type="slidenum">
              <a:rPr lang="es-ES_tradnl" smtClean="0"/>
              <a:t>‹Nr.›</a:t>
            </a:fld>
            <a:endParaRPr lang="es-ES_tradnl"/>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_tradnl"/>
          </a:p>
        </p:txBody>
      </p:sp>
      <p:sp>
        <p:nvSpPr>
          <p:cNvPr id="3" name="Marcador de fecha 2"/>
          <p:cNvSpPr>
            <a:spLocks noGrp="1"/>
          </p:cNvSpPr>
          <p:nvPr>
            <p:ph type="dt" sz="half" idx="10"/>
          </p:nvPr>
        </p:nvSpPr>
        <p:spPr/>
        <p:txBody>
          <a:bodyPr/>
          <a:lstStyle/>
          <a:p>
            <a:fld id="{0E632135-7399-4444-AE8A-6E7D355C8136}" type="datetimeFigureOut">
              <a:rPr lang="es-ES_tradnl" smtClean="0"/>
              <a:t>22/1/17</a:t>
            </a:fld>
            <a:endParaRPr lang="es-ES_tradnl"/>
          </a:p>
        </p:txBody>
      </p:sp>
      <p:sp>
        <p:nvSpPr>
          <p:cNvPr id="4" name="Marcador de pie de página 3"/>
          <p:cNvSpPr>
            <a:spLocks noGrp="1"/>
          </p:cNvSpPr>
          <p:nvPr>
            <p:ph type="ftr" sz="quarter" idx="11"/>
          </p:nvPr>
        </p:nvSpPr>
        <p:spPr/>
        <p:txBody>
          <a:bodyPr/>
          <a:lstStyle/>
          <a:p>
            <a:endParaRPr lang="es-ES_tradnl"/>
          </a:p>
        </p:txBody>
      </p:sp>
      <p:sp>
        <p:nvSpPr>
          <p:cNvPr id="5" name="Marcador de número de diapositiva 4"/>
          <p:cNvSpPr>
            <a:spLocks noGrp="1"/>
          </p:cNvSpPr>
          <p:nvPr>
            <p:ph type="sldNum" sz="quarter" idx="12"/>
          </p:nvPr>
        </p:nvSpPr>
        <p:spPr/>
        <p:txBody>
          <a:bodyPr/>
          <a:lstStyle/>
          <a:p>
            <a:fld id="{8F3C0BDA-78CA-6140-A6F0-D302F801A9FD}" type="slidenum">
              <a:rPr lang="es-ES_tradnl" smtClean="0"/>
              <a:t>‹Nr.›</a:t>
            </a:fld>
            <a:endParaRPr lang="es-ES_tradnl"/>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0E632135-7399-4444-AE8A-6E7D355C8136}" type="datetimeFigureOut">
              <a:rPr lang="es-ES_tradnl" smtClean="0"/>
              <a:t>22/1/17</a:t>
            </a:fld>
            <a:endParaRPr lang="es-ES_tradnl"/>
          </a:p>
        </p:txBody>
      </p:sp>
      <p:sp>
        <p:nvSpPr>
          <p:cNvPr id="3" name="Marcador de pie de página 2"/>
          <p:cNvSpPr>
            <a:spLocks noGrp="1"/>
          </p:cNvSpPr>
          <p:nvPr>
            <p:ph type="ftr" sz="quarter" idx="11"/>
          </p:nvPr>
        </p:nvSpPr>
        <p:spPr/>
        <p:txBody>
          <a:bodyPr/>
          <a:lstStyle/>
          <a:p>
            <a:endParaRPr lang="es-ES_tradnl"/>
          </a:p>
        </p:txBody>
      </p:sp>
      <p:sp>
        <p:nvSpPr>
          <p:cNvPr id="4" name="Marcador de número de diapositiva 3"/>
          <p:cNvSpPr>
            <a:spLocks noGrp="1"/>
          </p:cNvSpPr>
          <p:nvPr>
            <p:ph type="sldNum" sz="quarter" idx="12"/>
          </p:nvPr>
        </p:nvSpPr>
        <p:spPr/>
        <p:txBody>
          <a:bodyPr/>
          <a:lstStyle/>
          <a:p>
            <a:fld id="{8F3C0BDA-78CA-6140-A6F0-D302F801A9FD}" type="slidenum">
              <a:rPr lang="es-ES_tradnl" smtClean="0"/>
              <a:t>‹Nr.›</a:t>
            </a:fld>
            <a:endParaRPr lang="es-ES_tradnl"/>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p:spPr>
        <p:txBody>
          <a:bodyPr anchor="b"/>
          <a:lstStyle>
            <a:lvl1pPr algn="l">
              <a:defRPr sz="2000" b="1"/>
            </a:lvl1pPr>
          </a:lstStyle>
          <a:p>
            <a:r>
              <a:rPr lang="es-ES_tradnl" smtClean="0"/>
              <a:t>Clic para editar título</a:t>
            </a:r>
            <a:endParaRPr lang="es-ES_tradnl"/>
          </a:p>
        </p:txBody>
      </p:sp>
      <p:sp>
        <p:nvSpPr>
          <p:cNvPr id="3" name="Marcador de contenid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_tradnl"/>
          </a:p>
        </p:txBody>
      </p:sp>
      <p:sp>
        <p:nvSpPr>
          <p:cNvPr id="4" name="Marcador de tex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Haga clic para modificar el estilo de texto del patrón</a:t>
            </a:r>
          </a:p>
        </p:txBody>
      </p:sp>
      <p:sp>
        <p:nvSpPr>
          <p:cNvPr id="5" name="Marcador de fecha 4"/>
          <p:cNvSpPr>
            <a:spLocks noGrp="1"/>
          </p:cNvSpPr>
          <p:nvPr>
            <p:ph type="dt" sz="half" idx="10"/>
          </p:nvPr>
        </p:nvSpPr>
        <p:spPr/>
        <p:txBody>
          <a:bodyPr/>
          <a:lstStyle/>
          <a:p>
            <a:fld id="{0E632135-7399-4444-AE8A-6E7D355C8136}" type="datetimeFigureOut">
              <a:rPr lang="es-ES_tradnl" smtClean="0"/>
              <a:t>22/1/17</a:t>
            </a:fld>
            <a:endParaRPr lang="es-ES_tradnl"/>
          </a:p>
        </p:txBody>
      </p:sp>
      <p:sp>
        <p:nvSpPr>
          <p:cNvPr id="6" name="Marcador de pie de página 5"/>
          <p:cNvSpPr>
            <a:spLocks noGrp="1"/>
          </p:cNvSpPr>
          <p:nvPr>
            <p:ph type="ftr" sz="quarter" idx="11"/>
          </p:nvPr>
        </p:nvSpPr>
        <p:spPr/>
        <p:txBody>
          <a:bodyPr/>
          <a:lstStyle/>
          <a:p>
            <a:endParaRPr lang="es-ES_tradnl"/>
          </a:p>
        </p:txBody>
      </p:sp>
      <p:sp>
        <p:nvSpPr>
          <p:cNvPr id="7" name="Marcador de número de diapositiva 6"/>
          <p:cNvSpPr>
            <a:spLocks noGrp="1"/>
          </p:cNvSpPr>
          <p:nvPr>
            <p:ph type="sldNum" sz="quarter" idx="12"/>
          </p:nvPr>
        </p:nvSpPr>
        <p:spPr/>
        <p:txBody>
          <a:bodyPr/>
          <a:lstStyle/>
          <a:p>
            <a:fld id="{8F3C0BDA-78CA-6140-A6F0-D302F801A9FD}" type="slidenum">
              <a:rPr lang="es-ES_tradnl" smtClean="0"/>
              <a:t>‹Nr.›</a:t>
            </a:fld>
            <a:endParaRPr lang="es-ES_tradnl"/>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nchor="b"/>
          <a:lstStyle>
            <a:lvl1pPr algn="l">
              <a:defRPr sz="2000" b="1"/>
            </a:lvl1pPr>
          </a:lstStyle>
          <a:p>
            <a:r>
              <a:rPr lang="es-ES_tradnl" smtClean="0"/>
              <a:t>Clic para editar título</a:t>
            </a:r>
            <a:endParaRPr lang="es-ES_tradnl"/>
          </a:p>
        </p:txBody>
      </p:sp>
      <p:sp>
        <p:nvSpPr>
          <p:cNvPr id="3" name="Marcador de posición de imagen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_tradnl"/>
          </a:p>
        </p:txBody>
      </p:sp>
      <p:sp>
        <p:nvSpPr>
          <p:cNvPr id="4" name="Marcador de tex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Haga clic para modificar el estilo de texto del patrón</a:t>
            </a:r>
          </a:p>
        </p:txBody>
      </p:sp>
      <p:sp>
        <p:nvSpPr>
          <p:cNvPr id="5" name="Marcador de fecha 4"/>
          <p:cNvSpPr>
            <a:spLocks noGrp="1"/>
          </p:cNvSpPr>
          <p:nvPr>
            <p:ph type="dt" sz="half" idx="10"/>
          </p:nvPr>
        </p:nvSpPr>
        <p:spPr/>
        <p:txBody>
          <a:bodyPr/>
          <a:lstStyle/>
          <a:p>
            <a:fld id="{0E632135-7399-4444-AE8A-6E7D355C8136}" type="datetimeFigureOut">
              <a:rPr lang="es-ES_tradnl" smtClean="0"/>
              <a:t>22/1/17</a:t>
            </a:fld>
            <a:endParaRPr lang="es-ES_tradnl"/>
          </a:p>
        </p:txBody>
      </p:sp>
      <p:sp>
        <p:nvSpPr>
          <p:cNvPr id="6" name="Marcador de pie de página 5"/>
          <p:cNvSpPr>
            <a:spLocks noGrp="1"/>
          </p:cNvSpPr>
          <p:nvPr>
            <p:ph type="ftr" sz="quarter" idx="11"/>
          </p:nvPr>
        </p:nvSpPr>
        <p:spPr/>
        <p:txBody>
          <a:bodyPr/>
          <a:lstStyle/>
          <a:p>
            <a:endParaRPr lang="es-ES_tradnl"/>
          </a:p>
        </p:txBody>
      </p:sp>
      <p:sp>
        <p:nvSpPr>
          <p:cNvPr id="7" name="Marcador de número de diapositiva 6"/>
          <p:cNvSpPr>
            <a:spLocks noGrp="1"/>
          </p:cNvSpPr>
          <p:nvPr>
            <p:ph type="sldNum" sz="quarter" idx="12"/>
          </p:nvPr>
        </p:nvSpPr>
        <p:spPr/>
        <p:txBody>
          <a:bodyPr/>
          <a:lstStyle/>
          <a:p>
            <a:fld id="{8F3C0BDA-78CA-6140-A6F0-D302F801A9FD}" type="slidenum">
              <a:rPr lang="es-ES_tradnl" smtClean="0"/>
              <a:t>‹Nr.›</a:t>
            </a:fld>
            <a:endParaRPr lang="es-ES_tradnl"/>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_tradnl" smtClean="0"/>
              <a:t>Clic para editar título</a:t>
            </a:r>
            <a:endParaRPr lang="es-ES_tradnl"/>
          </a:p>
        </p:txBody>
      </p:sp>
      <p:sp>
        <p:nvSpPr>
          <p:cNvPr id="3" name="Marcador de tex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_tradnl"/>
          </a:p>
        </p:txBody>
      </p:sp>
      <p:sp>
        <p:nvSpPr>
          <p:cNvPr id="4" name="Marcador de fech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E632135-7399-4444-AE8A-6E7D355C8136}" type="datetimeFigureOut">
              <a:rPr lang="es-ES_tradnl" smtClean="0"/>
              <a:t>22/1/17</a:t>
            </a:fld>
            <a:endParaRPr lang="es-ES_tradnl"/>
          </a:p>
        </p:txBody>
      </p:sp>
      <p:sp>
        <p:nvSpPr>
          <p:cNvPr id="5" name="Marcador de pie de pá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_tradnl"/>
          </a:p>
        </p:txBody>
      </p:sp>
      <p:sp>
        <p:nvSpPr>
          <p:cNvPr id="6" name="Marcador de número de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F3C0BDA-78CA-6140-A6F0-D302F801A9FD}" type="slidenum">
              <a:rPr lang="es-ES_tradnl" smtClean="0"/>
              <a:t>‹Nr.›</a:t>
            </a:fld>
            <a:endParaRPr lang="es-ES_tradnl"/>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s-ES_trad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 Id="rId3" Type="http://schemas.openxmlformats.org/officeDocument/2006/relationships/image" Target="../media/image1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 Id="rId3" Type="http://schemas.openxmlformats.org/officeDocument/2006/relationships/image" Target="../media/image14.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hyperlink" Target="https://support.google.com/legal/answer/3110420?rd=1" TargetMode="External"/><Relationship Id="rId4" Type="http://schemas.openxmlformats.org/officeDocument/2006/relationships/hyperlink" Target="https://support.google.com/legal/contact/lr_eudpa?product=websearch" TargetMode="External"/><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png"/><Relationship Id="rId5" Type="http://schemas.openxmlformats.org/officeDocument/2006/relationships/image" Target="../media/image17.png"/><Relationship Id="rId6" Type="http://schemas.openxmlformats.org/officeDocument/2006/relationships/image" Target="../media/image18.png"/><Relationship Id="rId7" Type="http://schemas.openxmlformats.org/officeDocument/2006/relationships/image" Target="../media/image19.pn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 Id="rId3" Type="http://schemas.openxmlformats.org/officeDocument/2006/relationships/image" Target="../media/image25.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3.png"/><Relationship Id="rId1" Type="http://schemas.microsoft.com/office/2007/relationships/media" Target="../media/media1.mp4"/><Relationship Id="rId2" Type="http://schemas.openxmlformats.org/officeDocument/2006/relationships/video" Target="../media/media1.mp4"/></Relationships>
</file>

<file path=ppt/slides/_rels/slide30.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png"/><Relationship Id="rId5" Type="http://schemas.openxmlformats.org/officeDocument/2006/relationships/image" Target="../media/image29.png"/><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31.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png"/><Relationship Id="rId5" Type="http://schemas.openxmlformats.org/officeDocument/2006/relationships/image" Target="../media/image30.png"/><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32.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png"/><Relationship Id="rId5" Type="http://schemas.openxmlformats.org/officeDocument/2006/relationships/image" Target="../media/image31.png"/><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33.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32.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4.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33.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35.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34.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36.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hyperlink" Target="https://searchenginewatch.com/sew/how-to/2307518/google-seo-how-google-impacts-search-results" TargetMode="External"/><Relationship Id="rId5" Type="http://schemas.openxmlformats.org/officeDocument/2006/relationships/image" Target="../media/image35.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png"/></Relationships>
</file>

<file path=ppt/slides/_rels/slide38.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37.pn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40.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38.png"/><Relationship Id="rId5" Type="http://schemas.openxmlformats.org/officeDocument/2006/relationships/image" Target="../media/image39.png"/><Relationship Id="rId6" Type="http://schemas.openxmlformats.org/officeDocument/2006/relationships/image" Target="../media/image40.pn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41.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41.jp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42.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42.png"/><Relationship Id="rId5" Type="http://schemas.openxmlformats.org/officeDocument/2006/relationships/image" Target="../media/image43.pn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44.png"/></Relationships>
</file>

<file path=ppt/slides/_rels/slide44.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45.jp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45.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46.jp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46.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47.jp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47.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48.png"/><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48.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49.jpg"/><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49.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50.jpg"/><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 Id="rId3" Type="http://schemas.openxmlformats.org/officeDocument/2006/relationships/image" Target="../media/image5.png"/></Relationships>
</file>

<file path=ppt/slides/_rels/slide50.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51.png"/><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 Id="rId3" Type="http://schemas.openxmlformats.org/officeDocument/2006/relationships/image" Target="../media/image52.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 Id="rId3" Type="http://schemas.openxmlformats.org/officeDocument/2006/relationships/image" Target="../media/image53.jp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 Id="rId3" Type="http://schemas.openxmlformats.org/officeDocument/2006/relationships/image" Target="../media/image54.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 Id="rId3" Type="http://schemas.openxmlformats.org/officeDocument/2006/relationships/image" Target="../media/image55.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 Id="rId3" Type="http://schemas.openxmlformats.org/officeDocument/2006/relationships/image" Target="../media/image56.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 Id="rId3" Type="http://schemas.openxmlformats.org/officeDocument/2006/relationships/image" Target="../media/image57.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 Id="rId3" Type="http://schemas.openxmlformats.org/officeDocument/2006/relationships/image" Target="../media/image58.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 Id="rId3" Type="http://schemas.openxmlformats.org/officeDocument/2006/relationships/image" Target="../media/image6.jp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 Id="rId3" Type="http://schemas.openxmlformats.org/officeDocument/2006/relationships/image" Target="../media/image59.jp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2.png"/></Relationships>
</file>

<file path=ppt/slides/_rels/slide62.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60.jpg"/><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63.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61.jpg"/><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 Id="rId3" Type="http://schemas.openxmlformats.org/officeDocument/2006/relationships/image" Target="../media/image62.jp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3.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 Id="rId3" Type="http://schemas.openxmlformats.org/officeDocument/2006/relationships/image" Target="../media/image64.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6.jp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7.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8.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 Id="rId3" Type="http://schemas.openxmlformats.org/officeDocument/2006/relationships/image" Target="../media/image69.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0.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15.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endParaRPr lang="es-ES_tradnl" dirty="0"/>
          </a:p>
        </p:txBody>
      </p:sp>
      <p:sp>
        <p:nvSpPr>
          <p:cNvPr id="3" name="Subtítulo 2"/>
          <p:cNvSpPr>
            <a:spLocks noGrp="1"/>
          </p:cNvSpPr>
          <p:nvPr>
            <p:ph type="subTitle" idx="1"/>
          </p:nvPr>
        </p:nvSpPr>
        <p:spPr/>
        <p:txBody>
          <a:bodyPr/>
          <a:lstStyle/>
          <a:p>
            <a:endParaRPr lang="es-ES_tradnl"/>
          </a:p>
        </p:txBody>
      </p:sp>
      <p:pic>
        <p:nvPicPr>
          <p:cNvPr id="4" name="Imagen 3"/>
          <p:cNvPicPr>
            <a:picLocks noChangeAspect="1"/>
          </p:cNvPicPr>
          <p:nvPr/>
        </p:nvPicPr>
        <p:blipFill>
          <a:blip r:embed="rId2"/>
          <a:stretch>
            <a:fillRect/>
          </a:stretch>
        </p:blipFill>
        <p:spPr>
          <a:xfrm>
            <a:off x="2252" y="-19401"/>
            <a:ext cx="9144000" cy="6858000"/>
          </a:xfrm>
          <a:prstGeom prst="rect">
            <a:avLst/>
          </a:prstGeom>
        </p:spPr>
      </p:pic>
      <p:sp>
        <p:nvSpPr>
          <p:cNvPr id="7" name="Rettangolo 6"/>
          <p:cNvSpPr/>
          <p:nvPr/>
        </p:nvSpPr>
        <p:spPr>
          <a:xfrm>
            <a:off x="1259632" y="836713"/>
            <a:ext cx="6984776" cy="707886"/>
          </a:xfrm>
          <a:prstGeom prst="rect">
            <a:avLst/>
          </a:prstGeom>
        </p:spPr>
        <p:txBody>
          <a:bodyPr wrap="square">
            <a:spAutoFit/>
          </a:bodyPr>
          <a:lstStyle/>
          <a:p>
            <a:pPr algn="ctr"/>
            <a:endParaRPr lang="it-IT" altLang="it-IT" sz="2000" b="1" dirty="0" smtClean="0">
              <a:solidFill>
                <a:schemeClr val="bg1"/>
              </a:solidFill>
              <a:latin typeface="Helvetica" panose="020B0604020202020204" pitchFamily="34" charset="0"/>
              <a:cs typeface="Helvetica" panose="020B0604020202020204" pitchFamily="34" charset="0"/>
            </a:endParaRPr>
          </a:p>
          <a:p>
            <a:pPr algn="ctr"/>
            <a:endParaRPr lang="it-IT" sz="2000" b="1" dirty="0">
              <a:solidFill>
                <a:schemeClr val="bg1"/>
              </a:solidFill>
              <a:latin typeface="Helvetica" panose="020B0604020202020204" pitchFamily="34" charset="0"/>
              <a:cs typeface="Helvetica" panose="020B0604020202020204" pitchFamily="34" charset="0"/>
            </a:endParaRPr>
          </a:p>
        </p:txBody>
      </p:sp>
      <p:pic>
        <p:nvPicPr>
          <p:cNvPr id="5" name="Imagen 4" descr="logo_ceps22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50509" y="6021288"/>
            <a:ext cx="1656184" cy="398711"/>
          </a:xfrm>
          <a:prstGeom prst="rect">
            <a:avLst/>
          </a:prstGeom>
        </p:spPr>
      </p:pic>
      <p:sp>
        <p:nvSpPr>
          <p:cNvPr id="8" name="Rettangolo 6"/>
          <p:cNvSpPr/>
          <p:nvPr/>
        </p:nvSpPr>
        <p:spPr>
          <a:xfrm>
            <a:off x="1259632" y="836713"/>
            <a:ext cx="6984776" cy="707886"/>
          </a:xfrm>
          <a:prstGeom prst="rect">
            <a:avLst/>
          </a:prstGeom>
        </p:spPr>
        <p:txBody>
          <a:bodyPr wrap="square">
            <a:spAutoFit/>
          </a:bodyPr>
          <a:lstStyle/>
          <a:p>
            <a:pPr algn="ctr"/>
            <a:r>
              <a:rPr lang="it-IT" altLang="it-IT" sz="2000" b="1" dirty="0" smtClean="0">
                <a:solidFill>
                  <a:schemeClr val="bg1"/>
                </a:solidFill>
                <a:latin typeface="Helvetica" panose="020B0604020202020204" pitchFamily="34" charset="0"/>
                <a:cs typeface="Helvetica" panose="020B0604020202020204" pitchFamily="34" charset="0"/>
              </a:rPr>
              <a:t>SOCIAL MEDIA COMUNICATIONS</a:t>
            </a:r>
          </a:p>
          <a:p>
            <a:pPr algn="ctr"/>
            <a:endParaRPr lang="it-IT" sz="2000" b="1" dirty="0">
              <a:solidFill>
                <a:schemeClr val="bg1"/>
              </a:solidFill>
              <a:latin typeface="Helvetica" panose="020B0604020202020204" pitchFamily="34" charset="0"/>
              <a:cs typeface="Helvetica" panose="020B0604020202020204" pitchFamily="34" charset="0"/>
            </a:endParaRPr>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0" y="0"/>
            <a:ext cx="9144000" cy="6858000"/>
          </a:xfrm>
          <a:prstGeom prst="rect">
            <a:avLst/>
          </a:prstGeom>
        </p:spPr>
      </p:pic>
      <p:sp>
        <p:nvSpPr>
          <p:cNvPr id="3" name="Marcador de contenido 2"/>
          <p:cNvSpPr>
            <a:spLocks noGrp="1"/>
          </p:cNvSpPr>
          <p:nvPr>
            <p:ph idx="1"/>
          </p:nvPr>
        </p:nvSpPr>
        <p:spPr>
          <a:xfrm>
            <a:off x="457200" y="2514600"/>
            <a:ext cx="8229600" cy="3848386"/>
          </a:xfrm>
        </p:spPr>
        <p:txBody>
          <a:bodyPr>
            <a:normAutofit/>
          </a:bodyPr>
          <a:lstStyle/>
          <a:p>
            <a:pPr>
              <a:buNone/>
            </a:pPr>
            <a:endParaRPr lang="it-IT" sz="1600" dirty="0" smtClean="0"/>
          </a:p>
          <a:p>
            <a:pPr>
              <a:buNone/>
            </a:pPr>
            <a:endParaRPr lang="en-US" sz="1600" dirty="0">
              <a:latin typeface="Helvetica" panose="020B0604020202020204" pitchFamily="34" charset="0"/>
              <a:cs typeface="Helvetica" panose="020B0604020202020204" pitchFamily="34" charset="0"/>
            </a:endParaRPr>
          </a:p>
        </p:txBody>
      </p:sp>
      <p:sp>
        <p:nvSpPr>
          <p:cNvPr id="2" name="Título 1"/>
          <p:cNvSpPr>
            <a:spLocks noGrp="1"/>
          </p:cNvSpPr>
          <p:nvPr>
            <p:ph type="title"/>
          </p:nvPr>
        </p:nvSpPr>
        <p:spPr>
          <a:xfrm>
            <a:off x="251520" y="274637"/>
            <a:ext cx="8435280" cy="1508125"/>
          </a:xfrm>
        </p:spPr>
        <p:txBody>
          <a:bodyPr>
            <a:normAutofit/>
          </a:bodyPr>
          <a:lstStyle/>
          <a:p>
            <a:r>
              <a:rPr lang="it-IT" altLang="it-IT" sz="2000" b="1" dirty="0" smtClean="0">
                <a:solidFill>
                  <a:schemeClr val="bg1"/>
                </a:solidFill>
              </a:rPr>
              <a:t>SELF BRANDING </a:t>
            </a:r>
            <a:r>
              <a:rPr lang="mr-IN" altLang="it-IT" sz="2000" b="1" dirty="0" smtClean="0">
                <a:solidFill>
                  <a:schemeClr val="bg1"/>
                </a:solidFill>
              </a:rPr>
              <a:t>–</a:t>
            </a:r>
            <a:r>
              <a:rPr lang="it-IT" altLang="it-IT" sz="2000" b="1" dirty="0" smtClean="0">
                <a:solidFill>
                  <a:schemeClr val="bg1"/>
                </a:solidFill>
              </a:rPr>
              <a:t> MARCA PERSONAL</a:t>
            </a:r>
            <a:br>
              <a:rPr lang="it-IT" altLang="it-IT" sz="2000" b="1" dirty="0" smtClean="0">
                <a:solidFill>
                  <a:schemeClr val="bg1"/>
                </a:solidFill>
              </a:rPr>
            </a:br>
            <a:endParaRPr lang="it-IT" altLang="it-IT" sz="2000" b="1" dirty="0">
              <a:solidFill>
                <a:schemeClr val="bg1"/>
              </a:solidFill>
            </a:endParaRPr>
          </a:p>
        </p:txBody>
      </p:sp>
      <p:sp>
        <p:nvSpPr>
          <p:cNvPr id="9" name="Rectángulo 8"/>
          <p:cNvSpPr/>
          <p:nvPr/>
        </p:nvSpPr>
        <p:spPr>
          <a:xfrm>
            <a:off x="395536" y="3573016"/>
            <a:ext cx="8496944" cy="1569660"/>
          </a:xfrm>
          <a:prstGeom prst="rect">
            <a:avLst/>
          </a:prstGeom>
        </p:spPr>
        <p:txBody>
          <a:bodyPr wrap="square">
            <a:spAutoFit/>
          </a:bodyPr>
          <a:lstStyle/>
          <a:p>
            <a:r>
              <a:rPr lang="es-ES" sz="2400" dirty="0"/>
              <a:t>Una estrategia adecuada en el uso de la redes sociales para la mejora de nuestra marca personal en el ámbito profesional se hace indispensable porque también así lo está entendiendo buena parte de los actores en el ámbito laboral.</a:t>
            </a:r>
          </a:p>
        </p:txBody>
      </p:sp>
    </p:spTree>
    <p:extLst>
      <p:ext uri="{BB962C8B-B14F-4D97-AF65-F5344CB8AC3E}">
        <p14:creationId xmlns:p14="http://schemas.microsoft.com/office/powerpoint/2010/main" val="3415894671"/>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457200" y="2514600"/>
            <a:ext cx="8229600" cy="3848386"/>
          </a:xfrm>
        </p:spPr>
        <p:txBody>
          <a:bodyPr>
            <a:normAutofit/>
          </a:bodyPr>
          <a:lstStyle/>
          <a:p>
            <a:pPr>
              <a:buNone/>
            </a:pPr>
            <a:endParaRPr lang="it-IT" sz="1600" dirty="0" smtClean="0"/>
          </a:p>
          <a:p>
            <a:pPr>
              <a:buNone/>
            </a:pPr>
            <a:endParaRPr lang="en-US" sz="1600" dirty="0">
              <a:latin typeface="Helvetica" panose="020B0604020202020204" pitchFamily="34" charset="0"/>
              <a:cs typeface="Helvetica" panose="020B0604020202020204" pitchFamily="34" charset="0"/>
            </a:endParaRPr>
          </a:p>
        </p:txBody>
      </p:sp>
      <p:sp>
        <p:nvSpPr>
          <p:cNvPr id="2" name="Título 1"/>
          <p:cNvSpPr>
            <a:spLocks noGrp="1"/>
          </p:cNvSpPr>
          <p:nvPr>
            <p:ph type="title"/>
          </p:nvPr>
        </p:nvSpPr>
        <p:spPr>
          <a:xfrm>
            <a:off x="251520" y="274637"/>
            <a:ext cx="8435280" cy="1508125"/>
          </a:xfrm>
        </p:spPr>
        <p:txBody>
          <a:bodyPr>
            <a:normAutofit/>
          </a:bodyPr>
          <a:lstStyle/>
          <a:p>
            <a:r>
              <a:rPr lang="it-IT" altLang="it-IT" sz="2000" b="1" dirty="0" smtClean="0">
                <a:solidFill>
                  <a:schemeClr val="bg1"/>
                </a:solidFill>
              </a:rPr>
              <a:t>SELF BRANDING </a:t>
            </a:r>
            <a:r>
              <a:rPr lang="mr-IN" altLang="it-IT" sz="2000" b="1" dirty="0" smtClean="0">
                <a:solidFill>
                  <a:schemeClr val="bg1"/>
                </a:solidFill>
              </a:rPr>
              <a:t>–</a:t>
            </a:r>
            <a:r>
              <a:rPr lang="it-IT" altLang="it-IT" sz="2000" b="1" dirty="0" smtClean="0">
                <a:solidFill>
                  <a:schemeClr val="bg1"/>
                </a:solidFill>
              </a:rPr>
              <a:t> MARCA PERSONAL</a:t>
            </a:r>
            <a:br>
              <a:rPr lang="it-IT" altLang="it-IT" sz="2000" b="1" dirty="0" smtClean="0">
                <a:solidFill>
                  <a:schemeClr val="bg1"/>
                </a:solidFill>
              </a:rPr>
            </a:br>
            <a:endParaRPr lang="it-IT" altLang="it-IT" sz="2000" b="1" dirty="0">
              <a:solidFill>
                <a:schemeClr val="bg1"/>
              </a:solidFill>
            </a:endParaRPr>
          </a:p>
        </p:txBody>
      </p:sp>
      <p:pic>
        <p:nvPicPr>
          <p:cNvPr id="5" name="Imagen 4" descr="Captura de pantalla 2017-01-14 a las 21.16.3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50900"/>
            <a:ext cx="9144000" cy="5131837"/>
          </a:xfrm>
          <a:prstGeom prst="rect">
            <a:avLst/>
          </a:prstGeom>
        </p:spPr>
      </p:pic>
    </p:spTree>
    <p:extLst>
      <p:ext uri="{BB962C8B-B14F-4D97-AF65-F5344CB8AC3E}">
        <p14:creationId xmlns:p14="http://schemas.microsoft.com/office/powerpoint/2010/main" val="2303180441"/>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457200" y="2514600"/>
            <a:ext cx="8229600" cy="3848386"/>
          </a:xfrm>
        </p:spPr>
        <p:txBody>
          <a:bodyPr>
            <a:normAutofit/>
          </a:bodyPr>
          <a:lstStyle/>
          <a:p>
            <a:pPr>
              <a:buNone/>
            </a:pPr>
            <a:endParaRPr lang="it-IT" sz="1600" dirty="0" smtClean="0"/>
          </a:p>
          <a:p>
            <a:pPr>
              <a:buNone/>
            </a:pPr>
            <a:endParaRPr lang="en-US" sz="1600" dirty="0">
              <a:latin typeface="Helvetica" panose="020B0604020202020204" pitchFamily="34" charset="0"/>
              <a:cs typeface="Helvetica" panose="020B0604020202020204" pitchFamily="34" charset="0"/>
            </a:endParaRPr>
          </a:p>
        </p:txBody>
      </p:sp>
      <p:sp>
        <p:nvSpPr>
          <p:cNvPr id="2" name="Título 1"/>
          <p:cNvSpPr>
            <a:spLocks noGrp="1"/>
          </p:cNvSpPr>
          <p:nvPr>
            <p:ph type="title"/>
          </p:nvPr>
        </p:nvSpPr>
        <p:spPr>
          <a:xfrm>
            <a:off x="251520" y="274637"/>
            <a:ext cx="8435280" cy="1508125"/>
          </a:xfrm>
        </p:spPr>
        <p:txBody>
          <a:bodyPr>
            <a:normAutofit/>
          </a:bodyPr>
          <a:lstStyle/>
          <a:p>
            <a:r>
              <a:rPr lang="it-IT" altLang="it-IT" sz="2000" b="1" dirty="0" smtClean="0">
                <a:solidFill>
                  <a:schemeClr val="bg1"/>
                </a:solidFill>
              </a:rPr>
              <a:t>SELF BRANDING </a:t>
            </a:r>
            <a:r>
              <a:rPr lang="mr-IN" altLang="it-IT" sz="2000" b="1" dirty="0" smtClean="0">
                <a:solidFill>
                  <a:schemeClr val="bg1"/>
                </a:solidFill>
              </a:rPr>
              <a:t>–</a:t>
            </a:r>
            <a:r>
              <a:rPr lang="it-IT" altLang="it-IT" sz="2000" b="1" dirty="0" smtClean="0">
                <a:solidFill>
                  <a:schemeClr val="bg1"/>
                </a:solidFill>
              </a:rPr>
              <a:t> MARCA PERSONAL</a:t>
            </a:r>
            <a:br>
              <a:rPr lang="it-IT" altLang="it-IT" sz="2000" b="1" dirty="0" smtClean="0">
                <a:solidFill>
                  <a:schemeClr val="bg1"/>
                </a:solidFill>
              </a:rPr>
            </a:br>
            <a:endParaRPr lang="it-IT" altLang="it-IT" sz="2000" b="1" dirty="0">
              <a:solidFill>
                <a:schemeClr val="bg1"/>
              </a:solidFill>
            </a:endParaRPr>
          </a:p>
        </p:txBody>
      </p:sp>
      <p:pic>
        <p:nvPicPr>
          <p:cNvPr id="4" name="Imagen 3" descr="Captura de pantalla 2017-01-14 a las 21.18.18.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68300"/>
            <a:ext cx="9144000" cy="6118789"/>
          </a:xfrm>
          <a:prstGeom prst="rect">
            <a:avLst/>
          </a:prstGeom>
        </p:spPr>
      </p:pic>
    </p:spTree>
    <p:extLst>
      <p:ext uri="{BB962C8B-B14F-4D97-AF65-F5344CB8AC3E}">
        <p14:creationId xmlns:p14="http://schemas.microsoft.com/office/powerpoint/2010/main" val="840978180"/>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457200" y="2514600"/>
            <a:ext cx="8229600" cy="3848386"/>
          </a:xfrm>
        </p:spPr>
        <p:txBody>
          <a:bodyPr>
            <a:normAutofit/>
          </a:bodyPr>
          <a:lstStyle/>
          <a:p>
            <a:pPr>
              <a:buNone/>
            </a:pPr>
            <a:endParaRPr lang="it-IT" sz="1600" dirty="0" smtClean="0"/>
          </a:p>
          <a:p>
            <a:pPr>
              <a:buNone/>
            </a:pPr>
            <a:endParaRPr lang="en-US" sz="1600" dirty="0">
              <a:latin typeface="Helvetica" panose="020B0604020202020204" pitchFamily="34" charset="0"/>
              <a:cs typeface="Helvetica" panose="020B0604020202020204" pitchFamily="34" charset="0"/>
            </a:endParaRPr>
          </a:p>
        </p:txBody>
      </p:sp>
      <p:sp>
        <p:nvSpPr>
          <p:cNvPr id="2" name="Título 1"/>
          <p:cNvSpPr>
            <a:spLocks noGrp="1"/>
          </p:cNvSpPr>
          <p:nvPr>
            <p:ph type="title"/>
          </p:nvPr>
        </p:nvSpPr>
        <p:spPr>
          <a:xfrm>
            <a:off x="251520" y="274637"/>
            <a:ext cx="8435280" cy="1508125"/>
          </a:xfrm>
        </p:spPr>
        <p:txBody>
          <a:bodyPr>
            <a:normAutofit/>
          </a:bodyPr>
          <a:lstStyle/>
          <a:p>
            <a:r>
              <a:rPr lang="it-IT" altLang="it-IT" sz="2000" b="1" dirty="0" smtClean="0">
                <a:solidFill>
                  <a:schemeClr val="bg1"/>
                </a:solidFill>
              </a:rPr>
              <a:t>SELF BRANDING </a:t>
            </a:r>
            <a:r>
              <a:rPr lang="mr-IN" altLang="it-IT" sz="2000" b="1" dirty="0" smtClean="0">
                <a:solidFill>
                  <a:schemeClr val="bg1"/>
                </a:solidFill>
              </a:rPr>
              <a:t>–</a:t>
            </a:r>
            <a:r>
              <a:rPr lang="it-IT" altLang="it-IT" sz="2000" b="1" dirty="0" smtClean="0">
                <a:solidFill>
                  <a:schemeClr val="bg1"/>
                </a:solidFill>
              </a:rPr>
              <a:t> MARCA PERSONAL</a:t>
            </a:r>
            <a:br>
              <a:rPr lang="it-IT" altLang="it-IT" sz="2000" b="1" dirty="0" smtClean="0">
                <a:solidFill>
                  <a:schemeClr val="bg1"/>
                </a:solidFill>
              </a:rPr>
            </a:br>
            <a:endParaRPr lang="it-IT" altLang="it-IT" sz="2000" b="1" dirty="0">
              <a:solidFill>
                <a:schemeClr val="bg1"/>
              </a:solidFill>
            </a:endParaRPr>
          </a:p>
        </p:txBody>
      </p:sp>
      <p:pic>
        <p:nvPicPr>
          <p:cNvPr id="5" name="Imagen 4" descr="Captura de pantalla 2017-01-14 a las 21.54.53.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27100"/>
            <a:ext cx="9144000" cy="4989661"/>
          </a:xfrm>
          <a:prstGeom prst="rect">
            <a:avLst/>
          </a:prstGeom>
        </p:spPr>
      </p:pic>
    </p:spTree>
    <p:extLst>
      <p:ext uri="{BB962C8B-B14F-4D97-AF65-F5344CB8AC3E}">
        <p14:creationId xmlns:p14="http://schemas.microsoft.com/office/powerpoint/2010/main" val="3711293507"/>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457200" y="2514600"/>
            <a:ext cx="8229600" cy="3848386"/>
          </a:xfrm>
        </p:spPr>
        <p:txBody>
          <a:bodyPr>
            <a:normAutofit/>
          </a:bodyPr>
          <a:lstStyle/>
          <a:p>
            <a:pPr>
              <a:buNone/>
            </a:pPr>
            <a:endParaRPr lang="it-IT" sz="1600" dirty="0" smtClean="0"/>
          </a:p>
          <a:p>
            <a:pPr>
              <a:buNone/>
            </a:pPr>
            <a:endParaRPr lang="en-US" sz="1600" dirty="0">
              <a:latin typeface="Helvetica" panose="020B0604020202020204" pitchFamily="34" charset="0"/>
              <a:cs typeface="Helvetica" panose="020B0604020202020204" pitchFamily="34" charset="0"/>
            </a:endParaRPr>
          </a:p>
        </p:txBody>
      </p:sp>
      <p:sp>
        <p:nvSpPr>
          <p:cNvPr id="2" name="Título 1"/>
          <p:cNvSpPr>
            <a:spLocks noGrp="1"/>
          </p:cNvSpPr>
          <p:nvPr>
            <p:ph type="title"/>
          </p:nvPr>
        </p:nvSpPr>
        <p:spPr>
          <a:xfrm>
            <a:off x="251520" y="274637"/>
            <a:ext cx="8435280" cy="1508125"/>
          </a:xfrm>
        </p:spPr>
        <p:txBody>
          <a:bodyPr>
            <a:normAutofit/>
          </a:bodyPr>
          <a:lstStyle/>
          <a:p>
            <a:r>
              <a:rPr lang="it-IT" altLang="it-IT" sz="2000" b="1" dirty="0" smtClean="0">
                <a:solidFill>
                  <a:schemeClr val="bg1"/>
                </a:solidFill>
              </a:rPr>
              <a:t>SELF BRANDING </a:t>
            </a:r>
            <a:r>
              <a:rPr lang="mr-IN" altLang="it-IT" sz="2000" b="1" dirty="0" smtClean="0">
                <a:solidFill>
                  <a:schemeClr val="bg1"/>
                </a:solidFill>
              </a:rPr>
              <a:t>–</a:t>
            </a:r>
            <a:r>
              <a:rPr lang="it-IT" altLang="it-IT" sz="2000" b="1" dirty="0" smtClean="0">
                <a:solidFill>
                  <a:schemeClr val="bg1"/>
                </a:solidFill>
              </a:rPr>
              <a:t> MARCA PERSONAL</a:t>
            </a:r>
            <a:br>
              <a:rPr lang="it-IT" altLang="it-IT" sz="2000" b="1" dirty="0" smtClean="0">
                <a:solidFill>
                  <a:schemeClr val="bg1"/>
                </a:solidFill>
              </a:rPr>
            </a:br>
            <a:endParaRPr lang="it-IT" altLang="it-IT" sz="2000" b="1" dirty="0">
              <a:solidFill>
                <a:schemeClr val="bg1"/>
              </a:solidFill>
            </a:endParaRPr>
          </a:p>
        </p:txBody>
      </p:sp>
      <p:pic>
        <p:nvPicPr>
          <p:cNvPr id="4" name="Imagen 3" descr="Captura de pantalla 2017-01-14 a las 22.00.1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2700" y="0"/>
            <a:ext cx="6571865" cy="6858000"/>
          </a:xfrm>
          <a:prstGeom prst="rect">
            <a:avLst/>
          </a:prstGeom>
        </p:spPr>
      </p:pic>
    </p:spTree>
    <p:extLst>
      <p:ext uri="{BB962C8B-B14F-4D97-AF65-F5344CB8AC3E}">
        <p14:creationId xmlns:p14="http://schemas.microsoft.com/office/powerpoint/2010/main" val="2366584977"/>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457200" y="2514600"/>
            <a:ext cx="8229600" cy="3848386"/>
          </a:xfrm>
        </p:spPr>
        <p:txBody>
          <a:bodyPr>
            <a:normAutofit/>
          </a:bodyPr>
          <a:lstStyle/>
          <a:p>
            <a:pPr>
              <a:buNone/>
            </a:pPr>
            <a:endParaRPr lang="it-IT" sz="1600" dirty="0" smtClean="0"/>
          </a:p>
          <a:p>
            <a:pPr>
              <a:buNone/>
            </a:pPr>
            <a:endParaRPr lang="en-US" sz="1600" dirty="0">
              <a:latin typeface="Helvetica" panose="020B0604020202020204" pitchFamily="34" charset="0"/>
              <a:cs typeface="Helvetica" panose="020B0604020202020204" pitchFamily="34" charset="0"/>
            </a:endParaRPr>
          </a:p>
        </p:txBody>
      </p:sp>
      <p:sp>
        <p:nvSpPr>
          <p:cNvPr id="2" name="Título 1"/>
          <p:cNvSpPr>
            <a:spLocks noGrp="1"/>
          </p:cNvSpPr>
          <p:nvPr>
            <p:ph type="title"/>
          </p:nvPr>
        </p:nvSpPr>
        <p:spPr>
          <a:xfrm>
            <a:off x="251520" y="274637"/>
            <a:ext cx="8435280" cy="1508125"/>
          </a:xfrm>
        </p:spPr>
        <p:txBody>
          <a:bodyPr>
            <a:normAutofit/>
          </a:bodyPr>
          <a:lstStyle/>
          <a:p>
            <a:r>
              <a:rPr lang="it-IT" altLang="it-IT" sz="2000" b="1" dirty="0" smtClean="0">
                <a:solidFill>
                  <a:schemeClr val="bg1"/>
                </a:solidFill>
              </a:rPr>
              <a:t>SELF BRANDING </a:t>
            </a:r>
            <a:r>
              <a:rPr lang="mr-IN" altLang="it-IT" sz="2000" b="1" dirty="0" smtClean="0">
                <a:solidFill>
                  <a:schemeClr val="bg1"/>
                </a:solidFill>
              </a:rPr>
              <a:t>–</a:t>
            </a:r>
            <a:r>
              <a:rPr lang="it-IT" altLang="it-IT" sz="2000" b="1" dirty="0" smtClean="0">
                <a:solidFill>
                  <a:schemeClr val="bg1"/>
                </a:solidFill>
              </a:rPr>
              <a:t> MARCA PERSONAL</a:t>
            </a:r>
            <a:br>
              <a:rPr lang="it-IT" altLang="it-IT" sz="2000" b="1" dirty="0" smtClean="0">
                <a:solidFill>
                  <a:schemeClr val="bg1"/>
                </a:solidFill>
              </a:rPr>
            </a:br>
            <a:endParaRPr lang="it-IT" altLang="it-IT" sz="2000" b="1" dirty="0">
              <a:solidFill>
                <a:schemeClr val="bg1"/>
              </a:solidFill>
            </a:endParaRPr>
          </a:p>
        </p:txBody>
      </p:sp>
      <p:pic>
        <p:nvPicPr>
          <p:cNvPr id="5" name="Imagen 4" descr="Captura de pantalla 2017-01-14 a las 22.02.14.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5100"/>
            <a:ext cx="9144000" cy="6516652"/>
          </a:xfrm>
          <a:prstGeom prst="rect">
            <a:avLst/>
          </a:prstGeom>
        </p:spPr>
      </p:pic>
    </p:spTree>
    <p:extLst>
      <p:ext uri="{BB962C8B-B14F-4D97-AF65-F5344CB8AC3E}">
        <p14:creationId xmlns:p14="http://schemas.microsoft.com/office/powerpoint/2010/main" val="3696282007"/>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0" y="0"/>
            <a:ext cx="9144000" cy="6858000"/>
          </a:xfrm>
          <a:prstGeom prst="rect">
            <a:avLst/>
          </a:prstGeom>
        </p:spPr>
      </p:pic>
      <p:sp>
        <p:nvSpPr>
          <p:cNvPr id="2" name="Título 1"/>
          <p:cNvSpPr>
            <a:spLocks noGrp="1"/>
          </p:cNvSpPr>
          <p:nvPr>
            <p:ph type="title"/>
          </p:nvPr>
        </p:nvSpPr>
        <p:spPr>
          <a:xfrm>
            <a:off x="457200" y="274637"/>
            <a:ext cx="8229600" cy="922115"/>
          </a:xfrm>
        </p:spPr>
        <p:txBody>
          <a:bodyPr>
            <a:normAutofit/>
          </a:bodyPr>
          <a:lstStyle/>
          <a:p>
            <a:r>
              <a:rPr lang="it-IT" altLang="it-IT" sz="2000" b="1" dirty="0" smtClean="0">
                <a:solidFill>
                  <a:schemeClr val="bg1"/>
                </a:solidFill>
              </a:rPr>
              <a:t>NETIQUETTE </a:t>
            </a:r>
            <a:br>
              <a:rPr lang="it-IT" altLang="it-IT" sz="2000" b="1" dirty="0" smtClean="0">
                <a:solidFill>
                  <a:schemeClr val="bg1"/>
                </a:solidFill>
              </a:rPr>
            </a:br>
            <a:endParaRPr lang="it-IT" altLang="it-IT" sz="2000" b="1" dirty="0">
              <a:solidFill>
                <a:schemeClr val="bg1"/>
              </a:solidFill>
            </a:endParaRPr>
          </a:p>
        </p:txBody>
      </p:sp>
      <p:pic>
        <p:nvPicPr>
          <p:cNvPr id="3" name="Imagen 2" descr="Captura de pantalla 2017-01-23 a las 23.34.26.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492896"/>
            <a:ext cx="9144000" cy="3744416"/>
          </a:xfrm>
          <a:prstGeom prst="rect">
            <a:avLst/>
          </a:prstGeom>
        </p:spPr>
      </p:pic>
    </p:spTree>
    <p:extLst>
      <p:ext uri="{BB962C8B-B14F-4D97-AF65-F5344CB8AC3E}">
        <p14:creationId xmlns:p14="http://schemas.microsoft.com/office/powerpoint/2010/main" val="3790306428"/>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0" y="0"/>
            <a:ext cx="9144000" cy="6858000"/>
          </a:xfrm>
          <a:prstGeom prst="rect">
            <a:avLst/>
          </a:prstGeom>
        </p:spPr>
      </p:pic>
      <p:sp>
        <p:nvSpPr>
          <p:cNvPr id="2" name="Título 1"/>
          <p:cNvSpPr>
            <a:spLocks noGrp="1"/>
          </p:cNvSpPr>
          <p:nvPr>
            <p:ph type="title"/>
          </p:nvPr>
        </p:nvSpPr>
        <p:spPr>
          <a:xfrm>
            <a:off x="457200" y="274637"/>
            <a:ext cx="8229600" cy="922115"/>
          </a:xfrm>
        </p:spPr>
        <p:txBody>
          <a:bodyPr>
            <a:normAutofit/>
          </a:bodyPr>
          <a:lstStyle/>
          <a:p>
            <a:r>
              <a:rPr lang="it-IT" altLang="it-IT" sz="2000" b="1" dirty="0" smtClean="0">
                <a:solidFill>
                  <a:schemeClr val="bg1"/>
                </a:solidFill>
              </a:rPr>
              <a:t>NETIQUETTE </a:t>
            </a:r>
            <a:br>
              <a:rPr lang="it-IT" altLang="it-IT" sz="2000" b="1" dirty="0" smtClean="0">
                <a:solidFill>
                  <a:schemeClr val="bg1"/>
                </a:solidFill>
              </a:rPr>
            </a:br>
            <a:endParaRPr lang="it-IT" altLang="it-IT" sz="2000" b="1" dirty="0">
              <a:solidFill>
                <a:schemeClr val="bg1"/>
              </a:solidFill>
            </a:endParaRPr>
          </a:p>
        </p:txBody>
      </p:sp>
      <p:sp>
        <p:nvSpPr>
          <p:cNvPr id="5" name="Rettangolo 4"/>
          <p:cNvSpPr/>
          <p:nvPr/>
        </p:nvSpPr>
        <p:spPr>
          <a:xfrm>
            <a:off x="226988" y="2333684"/>
            <a:ext cx="8712968" cy="4185761"/>
          </a:xfrm>
          <a:prstGeom prst="rect">
            <a:avLst/>
          </a:prstGeom>
        </p:spPr>
        <p:txBody>
          <a:bodyPr wrap="square">
            <a:spAutoFit/>
          </a:bodyPr>
          <a:lstStyle/>
          <a:p>
            <a:r>
              <a:rPr lang="it-IT" sz="1400" b="1" dirty="0" err="1" smtClean="0">
                <a:latin typeface="Helvetica"/>
                <a:cs typeface="Helvetica"/>
              </a:rPr>
              <a:t>Regla</a:t>
            </a:r>
            <a:r>
              <a:rPr lang="it-IT" sz="1400" b="1" dirty="0" smtClean="0">
                <a:latin typeface="Helvetica"/>
                <a:cs typeface="Helvetica"/>
              </a:rPr>
              <a:t> </a:t>
            </a:r>
            <a:r>
              <a:rPr lang="it-IT" sz="1400" b="1" dirty="0">
                <a:latin typeface="Helvetica"/>
                <a:cs typeface="Helvetica"/>
              </a:rPr>
              <a:t>1</a:t>
            </a:r>
            <a:r>
              <a:rPr lang="it-IT" sz="1400" dirty="0">
                <a:latin typeface="Helvetica"/>
                <a:cs typeface="Helvetica"/>
              </a:rPr>
              <a:t>: </a:t>
            </a:r>
            <a:r>
              <a:rPr lang="it-IT" sz="1400" dirty="0" err="1">
                <a:latin typeface="Helvetica"/>
                <a:cs typeface="Helvetica"/>
              </a:rPr>
              <a:t>Nunca</a:t>
            </a:r>
            <a:r>
              <a:rPr lang="it-IT" sz="1400" dirty="0">
                <a:latin typeface="Helvetica"/>
                <a:cs typeface="Helvetica"/>
              </a:rPr>
              <a:t> </a:t>
            </a:r>
            <a:r>
              <a:rPr lang="it-IT" sz="1400" dirty="0" err="1">
                <a:latin typeface="Helvetica"/>
                <a:cs typeface="Helvetica"/>
              </a:rPr>
              <a:t>olvide</a:t>
            </a:r>
            <a:r>
              <a:rPr lang="it-IT" sz="1400" dirty="0">
                <a:latin typeface="Helvetica"/>
                <a:cs typeface="Helvetica"/>
              </a:rPr>
              <a:t> </a:t>
            </a:r>
            <a:r>
              <a:rPr lang="it-IT" sz="1400" dirty="0" err="1">
                <a:latin typeface="Helvetica"/>
                <a:cs typeface="Helvetica"/>
              </a:rPr>
              <a:t>que</a:t>
            </a:r>
            <a:r>
              <a:rPr lang="it-IT" sz="1400" dirty="0">
                <a:latin typeface="Helvetica"/>
                <a:cs typeface="Helvetica"/>
              </a:rPr>
              <a:t> la persona </a:t>
            </a:r>
            <a:r>
              <a:rPr lang="it-IT" sz="1400" dirty="0" err="1">
                <a:latin typeface="Helvetica"/>
                <a:cs typeface="Helvetica"/>
              </a:rPr>
              <a:t>que</a:t>
            </a:r>
            <a:r>
              <a:rPr lang="it-IT" sz="1400" dirty="0">
                <a:latin typeface="Helvetica"/>
                <a:cs typeface="Helvetica"/>
              </a:rPr>
              <a:t> lee </a:t>
            </a:r>
            <a:r>
              <a:rPr lang="it-IT" sz="1400" dirty="0" err="1">
                <a:latin typeface="Helvetica"/>
                <a:cs typeface="Helvetica"/>
              </a:rPr>
              <a:t>el</a:t>
            </a:r>
            <a:r>
              <a:rPr lang="it-IT" sz="1400" dirty="0">
                <a:latin typeface="Helvetica"/>
                <a:cs typeface="Helvetica"/>
              </a:rPr>
              <a:t> </a:t>
            </a:r>
            <a:r>
              <a:rPr lang="it-IT" sz="1400" dirty="0" err="1">
                <a:latin typeface="Helvetica"/>
                <a:cs typeface="Helvetica"/>
              </a:rPr>
              <a:t>mensaje</a:t>
            </a:r>
            <a:r>
              <a:rPr lang="it-IT" sz="1400" dirty="0">
                <a:latin typeface="Helvetica"/>
                <a:cs typeface="Helvetica"/>
              </a:rPr>
              <a:t> es </a:t>
            </a:r>
            <a:r>
              <a:rPr lang="it-IT" sz="1400" dirty="0" err="1">
                <a:latin typeface="Helvetica"/>
                <a:cs typeface="Helvetica"/>
              </a:rPr>
              <a:t>otro</a:t>
            </a:r>
            <a:r>
              <a:rPr lang="it-IT" sz="1400" dirty="0">
                <a:latin typeface="Helvetica"/>
                <a:cs typeface="Helvetica"/>
              </a:rPr>
              <a:t> ser </a:t>
            </a:r>
            <a:r>
              <a:rPr lang="it-IT" sz="1400" dirty="0" err="1">
                <a:latin typeface="Helvetica"/>
                <a:cs typeface="Helvetica"/>
              </a:rPr>
              <a:t>humano</a:t>
            </a:r>
            <a:r>
              <a:rPr lang="it-IT" sz="1400" dirty="0">
                <a:latin typeface="Helvetica"/>
                <a:cs typeface="Helvetica"/>
              </a:rPr>
              <a:t> con </a:t>
            </a:r>
            <a:r>
              <a:rPr lang="it-IT" sz="1400" dirty="0" err="1">
                <a:latin typeface="Helvetica"/>
                <a:cs typeface="Helvetica"/>
              </a:rPr>
              <a:t>sentimientos</a:t>
            </a:r>
            <a:r>
              <a:rPr lang="it-IT" sz="1400" dirty="0">
                <a:latin typeface="Helvetica"/>
                <a:cs typeface="Helvetica"/>
              </a:rPr>
              <a:t> </a:t>
            </a:r>
            <a:r>
              <a:rPr lang="it-IT" sz="1400" dirty="0" err="1">
                <a:latin typeface="Helvetica"/>
                <a:cs typeface="Helvetica"/>
              </a:rPr>
              <a:t>que</a:t>
            </a:r>
            <a:r>
              <a:rPr lang="it-IT" sz="1400" dirty="0">
                <a:latin typeface="Helvetica"/>
                <a:cs typeface="Helvetica"/>
              </a:rPr>
              <a:t> </a:t>
            </a:r>
            <a:r>
              <a:rPr lang="it-IT" sz="1400" dirty="0" err="1">
                <a:latin typeface="Helvetica"/>
                <a:cs typeface="Helvetica"/>
              </a:rPr>
              <a:t>pueden</a:t>
            </a:r>
            <a:r>
              <a:rPr lang="it-IT" sz="1400" dirty="0">
                <a:latin typeface="Helvetica"/>
                <a:cs typeface="Helvetica"/>
              </a:rPr>
              <a:t> ser </a:t>
            </a:r>
            <a:r>
              <a:rPr lang="it-IT" sz="1400" dirty="0" err="1">
                <a:latin typeface="Helvetica"/>
                <a:cs typeface="Helvetica"/>
              </a:rPr>
              <a:t>lastimados</a:t>
            </a:r>
            <a:r>
              <a:rPr lang="it-IT" sz="1400" dirty="0" smtClean="0">
                <a:latin typeface="Helvetica"/>
                <a:cs typeface="Helvetica"/>
              </a:rPr>
              <a:t>.</a:t>
            </a:r>
          </a:p>
          <a:p>
            <a:endParaRPr lang="it-IT" sz="1400" dirty="0">
              <a:latin typeface="Helvetica"/>
              <a:cs typeface="Helvetica"/>
            </a:endParaRPr>
          </a:p>
          <a:p>
            <a:r>
              <a:rPr lang="it-IT" sz="1400" b="1" dirty="0" err="1">
                <a:latin typeface="Helvetica"/>
                <a:cs typeface="Helvetica"/>
              </a:rPr>
              <a:t>Regla</a:t>
            </a:r>
            <a:r>
              <a:rPr lang="it-IT" sz="1400" b="1" dirty="0">
                <a:latin typeface="Helvetica"/>
                <a:cs typeface="Helvetica"/>
              </a:rPr>
              <a:t> 2</a:t>
            </a:r>
            <a:r>
              <a:rPr lang="it-IT" sz="1400" dirty="0">
                <a:latin typeface="Helvetica"/>
                <a:cs typeface="Helvetica"/>
              </a:rPr>
              <a:t>: </a:t>
            </a:r>
            <a:r>
              <a:rPr lang="it-IT" sz="1400" dirty="0" err="1">
                <a:latin typeface="Helvetica"/>
                <a:cs typeface="Helvetica"/>
              </a:rPr>
              <a:t>Adhiérase</a:t>
            </a:r>
            <a:r>
              <a:rPr lang="it-IT" sz="1400" dirty="0">
                <a:latin typeface="Helvetica"/>
                <a:cs typeface="Helvetica"/>
              </a:rPr>
              <a:t> a </a:t>
            </a:r>
            <a:r>
              <a:rPr lang="it-IT" sz="1400" dirty="0" err="1">
                <a:latin typeface="Helvetica"/>
                <a:cs typeface="Helvetica"/>
              </a:rPr>
              <a:t>los</a:t>
            </a:r>
            <a:r>
              <a:rPr lang="it-IT" sz="1400" dirty="0">
                <a:latin typeface="Helvetica"/>
                <a:cs typeface="Helvetica"/>
              </a:rPr>
              <a:t> </a:t>
            </a:r>
            <a:r>
              <a:rPr lang="it-IT" sz="1400" dirty="0" err="1" smtClean="0">
                <a:latin typeface="Helvetica"/>
                <a:cs typeface="Helvetica"/>
              </a:rPr>
              <a:t>mismos</a:t>
            </a:r>
            <a:r>
              <a:rPr lang="it-IT" sz="1400" dirty="0" smtClean="0">
                <a:latin typeface="Helvetica"/>
                <a:cs typeface="Helvetica"/>
              </a:rPr>
              <a:t> </a:t>
            </a:r>
            <a:r>
              <a:rPr lang="it-IT" sz="1400" dirty="0" err="1">
                <a:latin typeface="Helvetica"/>
                <a:cs typeface="Helvetica"/>
              </a:rPr>
              <a:t>estándares</a:t>
            </a:r>
            <a:r>
              <a:rPr lang="it-IT" sz="1400" dirty="0">
                <a:latin typeface="Helvetica"/>
                <a:cs typeface="Helvetica"/>
              </a:rPr>
              <a:t> de </a:t>
            </a:r>
            <a:r>
              <a:rPr lang="it-IT" sz="1400" dirty="0" err="1">
                <a:latin typeface="Helvetica"/>
                <a:cs typeface="Helvetica"/>
              </a:rPr>
              <a:t>comportamiento</a:t>
            </a:r>
            <a:r>
              <a:rPr lang="it-IT" sz="1400" dirty="0">
                <a:latin typeface="Helvetica"/>
                <a:cs typeface="Helvetica"/>
              </a:rPr>
              <a:t> en </a:t>
            </a:r>
            <a:r>
              <a:rPr lang="it-IT" sz="1400" dirty="0" err="1">
                <a:latin typeface="Helvetica"/>
                <a:cs typeface="Helvetica"/>
              </a:rPr>
              <a:t>línea</a:t>
            </a:r>
            <a:r>
              <a:rPr lang="it-IT" sz="1400" dirty="0">
                <a:latin typeface="Helvetica"/>
                <a:cs typeface="Helvetica"/>
              </a:rPr>
              <a:t> </a:t>
            </a:r>
            <a:r>
              <a:rPr lang="it-IT" sz="1400" dirty="0" err="1">
                <a:latin typeface="Helvetica"/>
                <a:cs typeface="Helvetica"/>
              </a:rPr>
              <a:t>que</a:t>
            </a:r>
            <a:r>
              <a:rPr lang="it-IT" sz="1400" dirty="0">
                <a:latin typeface="Helvetica"/>
                <a:cs typeface="Helvetica"/>
              </a:rPr>
              <a:t> </a:t>
            </a:r>
            <a:r>
              <a:rPr lang="it-IT" sz="1400" dirty="0" err="1">
                <a:latin typeface="Helvetica"/>
                <a:cs typeface="Helvetica"/>
              </a:rPr>
              <a:t>usted</a:t>
            </a:r>
            <a:r>
              <a:rPr lang="it-IT" sz="1400" dirty="0">
                <a:latin typeface="Helvetica"/>
                <a:cs typeface="Helvetica"/>
              </a:rPr>
              <a:t> </a:t>
            </a:r>
            <a:r>
              <a:rPr lang="it-IT" sz="1400" dirty="0" err="1">
                <a:latin typeface="Helvetica"/>
                <a:cs typeface="Helvetica"/>
              </a:rPr>
              <a:t>sigue</a:t>
            </a:r>
            <a:r>
              <a:rPr lang="it-IT" sz="1400" dirty="0">
                <a:latin typeface="Helvetica"/>
                <a:cs typeface="Helvetica"/>
              </a:rPr>
              <a:t> en la </a:t>
            </a:r>
            <a:r>
              <a:rPr lang="it-IT" sz="1400" dirty="0" err="1">
                <a:latin typeface="Helvetica"/>
                <a:cs typeface="Helvetica"/>
              </a:rPr>
              <a:t>vida</a:t>
            </a:r>
            <a:r>
              <a:rPr lang="it-IT" sz="1400" dirty="0">
                <a:latin typeface="Helvetica"/>
                <a:cs typeface="Helvetica"/>
              </a:rPr>
              <a:t> </a:t>
            </a:r>
            <a:r>
              <a:rPr lang="it-IT" sz="1400" dirty="0" err="1">
                <a:latin typeface="Helvetica"/>
                <a:cs typeface="Helvetica"/>
              </a:rPr>
              <a:t>real</a:t>
            </a:r>
            <a:r>
              <a:rPr lang="it-IT" sz="1400" dirty="0" smtClean="0">
                <a:latin typeface="Helvetica"/>
                <a:cs typeface="Helvetica"/>
              </a:rPr>
              <a:t>.</a:t>
            </a:r>
          </a:p>
          <a:p>
            <a:endParaRPr lang="it-IT" sz="1400" dirty="0">
              <a:latin typeface="Helvetica"/>
              <a:cs typeface="Helvetica"/>
            </a:endParaRPr>
          </a:p>
          <a:p>
            <a:r>
              <a:rPr lang="it-IT" sz="1400" b="1" dirty="0" err="1">
                <a:latin typeface="Helvetica"/>
                <a:cs typeface="Helvetica"/>
              </a:rPr>
              <a:t>Regla</a:t>
            </a:r>
            <a:r>
              <a:rPr lang="it-IT" sz="1400" b="1" dirty="0">
                <a:latin typeface="Helvetica"/>
                <a:cs typeface="Helvetica"/>
              </a:rPr>
              <a:t> 3</a:t>
            </a:r>
            <a:r>
              <a:rPr lang="it-IT" sz="1400" dirty="0">
                <a:latin typeface="Helvetica"/>
                <a:cs typeface="Helvetica"/>
              </a:rPr>
              <a:t>: </a:t>
            </a:r>
            <a:r>
              <a:rPr lang="it-IT" sz="1400" dirty="0" err="1">
                <a:latin typeface="Helvetica"/>
                <a:cs typeface="Helvetica"/>
              </a:rPr>
              <a:t>Escribir</a:t>
            </a:r>
            <a:r>
              <a:rPr lang="it-IT" sz="1400" dirty="0">
                <a:latin typeface="Helvetica"/>
                <a:cs typeface="Helvetica"/>
              </a:rPr>
              <a:t> </a:t>
            </a:r>
            <a:r>
              <a:rPr lang="it-IT" sz="1400" dirty="0" err="1">
                <a:latin typeface="Helvetica"/>
                <a:cs typeface="Helvetica"/>
              </a:rPr>
              <a:t>todo</a:t>
            </a:r>
            <a:r>
              <a:rPr lang="it-IT" sz="1400" dirty="0">
                <a:latin typeface="Helvetica"/>
                <a:cs typeface="Helvetica"/>
              </a:rPr>
              <a:t> en </a:t>
            </a:r>
            <a:r>
              <a:rPr lang="it-IT" sz="1400" dirty="0" err="1">
                <a:latin typeface="Helvetica"/>
                <a:cs typeface="Helvetica"/>
              </a:rPr>
              <a:t>mayúsculas</a:t>
            </a:r>
            <a:r>
              <a:rPr lang="it-IT" sz="1400" dirty="0">
                <a:latin typeface="Helvetica"/>
                <a:cs typeface="Helvetica"/>
              </a:rPr>
              <a:t> se considera </a:t>
            </a:r>
            <a:r>
              <a:rPr lang="it-IT" sz="1400" dirty="0" err="1">
                <a:latin typeface="Helvetica"/>
                <a:cs typeface="Helvetica"/>
              </a:rPr>
              <a:t>como</a:t>
            </a:r>
            <a:r>
              <a:rPr lang="it-IT" sz="1400" dirty="0">
                <a:latin typeface="Helvetica"/>
                <a:cs typeface="Helvetica"/>
              </a:rPr>
              <a:t> </a:t>
            </a:r>
            <a:r>
              <a:rPr lang="it-IT" sz="1400" dirty="0" err="1">
                <a:latin typeface="Helvetica"/>
                <a:cs typeface="Helvetica"/>
              </a:rPr>
              <a:t>gritar</a:t>
            </a:r>
            <a:r>
              <a:rPr lang="it-IT" sz="1400" dirty="0">
                <a:latin typeface="Helvetica"/>
                <a:cs typeface="Helvetica"/>
              </a:rPr>
              <a:t> y, </a:t>
            </a:r>
            <a:r>
              <a:rPr lang="it-IT" sz="1400" dirty="0" err="1">
                <a:latin typeface="Helvetica"/>
                <a:cs typeface="Helvetica"/>
              </a:rPr>
              <a:t>además</a:t>
            </a:r>
            <a:r>
              <a:rPr lang="it-IT" sz="1400" dirty="0">
                <a:latin typeface="Helvetica"/>
                <a:cs typeface="Helvetica"/>
              </a:rPr>
              <a:t>, </a:t>
            </a:r>
            <a:r>
              <a:rPr lang="it-IT" sz="1400" dirty="0" err="1">
                <a:latin typeface="Helvetica"/>
                <a:cs typeface="Helvetica"/>
              </a:rPr>
              <a:t>dificulta</a:t>
            </a:r>
            <a:r>
              <a:rPr lang="it-IT" sz="1400" dirty="0">
                <a:latin typeface="Helvetica"/>
                <a:cs typeface="Helvetica"/>
              </a:rPr>
              <a:t> la </a:t>
            </a:r>
            <a:r>
              <a:rPr lang="it-IT" sz="1400" dirty="0" err="1">
                <a:latin typeface="Helvetica"/>
                <a:cs typeface="Helvetica"/>
              </a:rPr>
              <a:t>lectura</a:t>
            </a:r>
            <a:r>
              <a:rPr lang="it-IT" sz="1400" dirty="0" smtClean="0">
                <a:latin typeface="Helvetica"/>
                <a:cs typeface="Helvetica"/>
              </a:rPr>
              <a:t>.</a:t>
            </a:r>
          </a:p>
          <a:p>
            <a:endParaRPr lang="it-IT" sz="1400" dirty="0">
              <a:latin typeface="Helvetica"/>
              <a:cs typeface="Helvetica"/>
            </a:endParaRPr>
          </a:p>
          <a:p>
            <a:r>
              <a:rPr lang="it-IT" sz="1400" b="1" dirty="0" err="1">
                <a:latin typeface="Helvetica"/>
                <a:cs typeface="Helvetica"/>
              </a:rPr>
              <a:t>Regla</a:t>
            </a:r>
            <a:r>
              <a:rPr lang="it-IT" sz="1400" b="1" dirty="0">
                <a:latin typeface="Helvetica"/>
                <a:cs typeface="Helvetica"/>
              </a:rPr>
              <a:t> 4</a:t>
            </a:r>
            <a:r>
              <a:rPr lang="it-IT" sz="1400" dirty="0">
                <a:latin typeface="Helvetica"/>
                <a:cs typeface="Helvetica"/>
              </a:rPr>
              <a:t>: </a:t>
            </a:r>
            <a:r>
              <a:rPr lang="it-IT" sz="1400" dirty="0" err="1">
                <a:latin typeface="Helvetica"/>
                <a:cs typeface="Helvetica"/>
              </a:rPr>
              <a:t>Respete</a:t>
            </a:r>
            <a:r>
              <a:rPr lang="it-IT" sz="1400" dirty="0">
                <a:latin typeface="Helvetica"/>
                <a:cs typeface="Helvetica"/>
              </a:rPr>
              <a:t> </a:t>
            </a:r>
            <a:r>
              <a:rPr lang="it-IT" sz="1400" dirty="0" err="1">
                <a:latin typeface="Helvetica"/>
                <a:cs typeface="Helvetica"/>
              </a:rPr>
              <a:t>el</a:t>
            </a:r>
            <a:r>
              <a:rPr lang="it-IT" sz="1400" dirty="0">
                <a:latin typeface="Helvetica"/>
                <a:cs typeface="Helvetica"/>
              </a:rPr>
              <a:t> </a:t>
            </a:r>
            <a:r>
              <a:rPr lang="it-IT" sz="1400" dirty="0" err="1">
                <a:latin typeface="Helvetica"/>
                <a:cs typeface="Helvetica"/>
              </a:rPr>
              <a:t>tiempo</a:t>
            </a:r>
            <a:r>
              <a:rPr lang="it-IT" sz="1400" dirty="0">
                <a:latin typeface="Helvetica"/>
                <a:cs typeface="Helvetica"/>
              </a:rPr>
              <a:t> y </a:t>
            </a:r>
            <a:r>
              <a:rPr lang="it-IT" sz="1400" dirty="0" err="1">
                <a:latin typeface="Helvetica"/>
                <a:cs typeface="Helvetica"/>
              </a:rPr>
              <a:t>el</a:t>
            </a:r>
            <a:r>
              <a:rPr lang="it-IT" sz="1400" dirty="0">
                <a:latin typeface="Helvetica"/>
                <a:cs typeface="Helvetica"/>
              </a:rPr>
              <a:t> </a:t>
            </a:r>
            <a:r>
              <a:rPr lang="it-IT" sz="1400" dirty="0" err="1">
                <a:latin typeface="Helvetica"/>
                <a:cs typeface="Helvetica"/>
              </a:rPr>
              <a:t>ancho</a:t>
            </a:r>
            <a:r>
              <a:rPr lang="it-IT" sz="1400" dirty="0">
                <a:latin typeface="Helvetica"/>
                <a:cs typeface="Helvetica"/>
              </a:rPr>
              <a:t> de banda de </a:t>
            </a:r>
            <a:r>
              <a:rPr lang="it-IT" sz="1400" dirty="0" err="1">
                <a:latin typeface="Helvetica"/>
                <a:cs typeface="Helvetica"/>
              </a:rPr>
              <a:t>otras</a:t>
            </a:r>
            <a:r>
              <a:rPr lang="it-IT" sz="1400" dirty="0">
                <a:latin typeface="Helvetica"/>
                <a:cs typeface="Helvetica"/>
              </a:rPr>
              <a:t> </a:t>
            </a:r>
            <a:r>
              <a:rPr lang="it-IT" sz="1400" dirty="0" err="1">
                <a:latin typeface="Helvetica"/>
                <a:cs typeface="Helvetica"/>
              </a:rPr>
              <a:t>personas</a:t>
            </a:r>
            <a:r>
              <a:rPr lang="it-IT" sz="1400" dirty="0" smtClean="0">
                <a:latin typeface="Helvetica"/>
                <a:cs typeface="Helvetica"/>
              </a:rPr>
              <a:t>.</a:t>
            </a:r>
          </a:p>
          <a:p>
            <a:endParaRPr lang="it-IT" sz="1400" dirty="0">
              <a:latin typeface="Helvetica"/>
              <a:cs typeface="Helvetica"/>
            </a:endParaRPr>
          </a:p>
          <a:p>
            <a:r>
              <a:rPr lang="it-IT" sz="1400" b="1" dirty="0" err="1">
                <a:latin typeface="Helvetica"/>
                <a:cs typeface="Helvetica"/>
              </a:rPr>
              <a:t>Regla</a:t>
            </a:r>
            <a:r>
              <a:rPr lang="it-IT" sz="1400" b="1" dirty="0">
                <a:latin typeface="Helvetica"/>
                <a:cs typeface="Helvetica"/>
              </a:rPr>
              <a:t> 5</a:t>
            </a:r>
            <a:r>
              <a:rPr lang="it-IT" sz="1400" dirty="0">
                <a:latin typeface="Helvetica"/>
                <a:cs typeface="Helvetica"/>
              </a:rPr>
              <a:t>: </a:t>
            </a:r>
            <a:r>
              <a:rPr lang="it-IT" sz="1400" dirty="0" err="1">
                <a:latin typeface="Helvetica"/>
                <a:cs typeface="Helvetica"/>
              </a:rPr>
              <a:t>Muestre</a:t>
            </a:r>
            <a:r>
              <a:rPr lang="it-IT" sz="1400" dirty="0">
                <a:latin typeface="Helvetica"/>
                <a:cs typeface="Helvetica"/>
              </a:rPr>
              <a:t> </a:t>
            </a:r>
            <a:r>
              <a:rPr lang="it-IT" sz="1400" dirty="0" err="1">
                <a:latin typeface="Helvetica"/>
                <a:cs typeface="Helvetica"/>
              </a:rPr>
              <a:t>el</a:t>
            </a:r>
            <a:r>
              <a:rPr lang="it-IT" sz="1400" dirty="0">
                <a:latin typeface="Helvetica"/>
                <a:cs typeface="Helvetica"/>
              </a:rPr>
              <a:t> </a:t>
            </a:r>
            <a:r>
              <a:rPr lang="it-IT" sz="1400" dirty="0" err="1">
                <a:latin typeface="Helvetica"/>
                <a:cs typeface="Helvetica"/>
              </a:rPr>
              <a:t>lado</a:t>
            </a:r>
            <a:r>
              <a:rPr lang="it-IT" sz="1400" dirty="0">
                <a:latin typeface="Helvetica"/>
                <a:cs typeface="Helvetica"/>
              </a:rPr>
              <a:t> </a:t>
            </a:r>
            <a:r>
              <a:rPr lang="it-IT" sz="1400" dirty="0" err="1">
                <a:latin typeface="Helvetica"/>
                <a:cs typeface="Helvetica"/>
              </a:rPr>
              <a:t>bueno</a:t>
            </a:r>
            <a:r>
              <a:rPr lang="it-IT" sz="1400" dirty="0">
                <a:latin typeface="Helvetica"/>
                <a:cs typeface="Helvetica"/>
              </a:rPr>
              <a:t> de </a:t>
            </a:r>
            <a:r>
              <a:rPr lang="it-IT" sz="1400" dirty="0" err="1">
                <a:latin typeface="Helvetica"/>
                <a:cs typeface="Helvetica"/>
              </a:rPr>
              <a:t>sí</a:t>
            </a:r>
            <a:r>
              <a:rPr lang="it-IT" sz="1400" dirty="0">
                <a:latin typeface="Helvetica"/>
                <a:cs typeface="Helvetica"/>
              </a:rPr>
              <a:t> </a:t>
            </a:r>
            <a:r>
              <a:rPr lang="it-IT" sz="1400" dirty="0" err="1">
                <a:latin typeface="Helvetica"/>
                <a:cs typeface="Helvetica"/>
              </a:rPr>
              <a:t>mismo</a:t>
            </a:r>
            <a:r>
              <a:rPr lang="it-IT" sz="1400" dirty="0">
                <a:latin typeface="Helvetica"/>
                <a:cs typeface="Helvetica"/>
              </a:rPr>
              <a:t> </a:t>
            </a:r>
            <a:r>
              <a:rPr lang="it-IT" sz="1400" dirty="0" err="1">
                <a:latin typeface="Helvetica"/>
                <a:cs typeface="Helvetica"/>
              </a:rPr>
              <a:t>mientras</a:t>
            </a:r>
            <a:r>
              <a:rPr lang="it-IT" sz="1400" dirty="0">
                <a:latin typeface="Helvetica"/>
                <a:cs typeface="Helvetica"/>
              </a:rPr>
              <a:t> se mantenga en </a:t>
            </a:r>
            <a:r>
              <a:rPr lang="it-IT" sz="1400" dirty="0" err="1">
                <a:latin typeface="Helvetica"/>
                <a:cs typeface="Helvetica"/>
              </a:rPr>
              <a:t>línea</a:t>
            </a:r>
            <a:r>
              <a:rPr lang="it-IT" sz="1400" dirty="0" smtClean="0">
                <a:latin typeface="Helvetica"/>
                <a:cs typeface="Helvetica"/>
              </a:rPr>
              <a:t>.</a:t>
            </a:r>
          </a:p>
          <a:p>
            <a:endParaRPr lang="it-IT" sz="1400" dirty="0" smtClean="0">
              <a:latin typeface="Helvetica"/>
              <a:cs typeface="Helvetica"/>
            </a:endParaRPr>
          </a:p>
          <a:p>
            <a:r>
              <a:rPr lang="it-IT" sz="1400" b="1" dirty="0" err="1" smtClean="0">
                <a:latin typeface="Helvetica"/>
                <a:cs typeface="Helvetica"/>
              </a:rPr>
              <a:t>Regla</a:t>
            </a:r>
            <a:r>
              <a:rPr lang="it-IT" sz="1400" b="1" dirty="0" smtClean="0">
                <a:latin typeface="Helvetica"/>
                <a:cs typeface="Helvetica"/>
              </a:rPr>
              <a:t> </a:t>
            </a:r>
            <a:r>
              <a:rPr lang="it-IT" sz="1400" b="1" dirty="0">
                <a:latin typeface="Helvetica"/>
                <a:cs typeface="Helvetica"/>
              </a:rPr>
              <a:t>7</a:t>
            </a:r>
            <a:r>
              <a:rPr lang="it-IT" sz="1400" dirty="0">
                <a:latin typeface="Helvetica"/>
                <a:cs typeface="Helvetica"/>
              </a:rPr>
              <a:t>: </a:t>
            </a:r>
            <a:r>
              <a:rPr lang="it-IT" sz="1400" dirty="0" err="1">
                <a:latin typeface="Helvetica"/>
                <a:cs typeface="Helvetica"/>
              </a:rPr>
              <a:t>Ayude</a:t>
            </a:r>
            <a:r>
              <a:rPr lang="it-IT" sz="1400" dirty="0">
                <a:latin typeface="Helvetica"/>
                <a:cs typeface="Helvetica"/>
              </a:rPr>
              <a:t> a mantener </a:t>
            </a:r>
            <a:r>
              <a:rPr lang="it-IT" sz="1400" dirty="0" err="1">
                <a:latin typeface="Helvetica"/>
                <a:cs typeface="Helvetica"/>
              </a:rPr>
              <a:t>los</a:t>
            </a:r>
            <a:r>
              <a:rPr lang="it-IT" sz="1400" dirty="0">
                <a:latin typeface="Helvetica"/>
                <a:cs typeface="Helvetica"/>
              </a:rPr>
              <a:t> </a:t>
            </a:r>
            <a:r>
              <a:rPr lang="it-IT" sz="1400" dirty="0" err="1">
                <a:latin typeface="Helvetica"/>
                <a:cs typeface="Helvetica"/>
              </a:rPr>
              <a:t>debates</a:t>
            </a:r>
            <a:r>
              <a:rPr lang="it-IT" sz="1400" dirty="0">
                <a:latin typeface="Helvetica"/>
                <a:cs typeface="Helvetica"/>
              </a:rPr>
              <a:t> en un ambiente sano y educativo</a:t>
            </a:r>
            <a:r>
              <a:rPr lang="it-IT" sz="1400" dirty="0" smtClean="0">
                <a:latin typeface="Helvetica"/>
                <a:cs typeface="Helvetica"/>
              </a:rPr>
              <a:t>.</a:t>
            </a:r>
          </a:p>
          <a:p>
            <a:endParaRPr lang="it-IT" sz="1400" dirty="0">
              <a:latin typeface="Helvetica"/>
              <a:cs typeface="Helvetica"/>
            </a:endParaRPr>
          </a:p>
          <a:p>
            <a:r>
              <a:rPr lang="it-IT" sz="1400" b="1" dirty="0" err="1">
                <a:latin typeface="Helvetica"/>
                <a:cs typeface="Helvetica"/>
              </a:rPr>
              <a:t>Regla</a:t>
            </a:r>
            <a:r>
              <a:rPr lang="it-IT" sz="1400" b="1" dirty="0">
                <a:latin typeface="Helvetica"/>
                <a:cs typeface="Helvetica"/>
              </a:rPr>
              <a:t> 8</a:t>
            </a:r>
            <a:r>
              <a:rPr lang="it-IT" sz="1400" dirty="0">
                <a:latin typeface="Helvetica"/>
                <a:cs typeface="Helvetica"/>
              </a:rPr>
              <a:t>: </a:t>
            </a:r>
            <a:r>
              <a:rPr lang="it-IT" sz="1400" dirty="0" err="1">
                <a:latin typeface="Helvetica"/>
                <a:cs typeface="Helvetica"/>
              </a:rPr>
              <a:t>Respete</a:t>
            </a:r>
            <a:r>
              <a:rPr lang="it-IT" sz="1400" dirty="0">
                <a:latin typeface="Helvetica"/>
                <a:cs typeface="Helvetica"/>
              </a:rPr>
              <a:t> la </a:t>
            </a:r>
            <a:r>
              <a:rPr lang="it-IT" sz="1400" dirty="0" err="1">
                <a:latin typeface="Helvetica"/>
                <a:cs typeface="Helvetica"/>
              </a:rPr>
              <a:t>privacidad</a:t>
            </a:r>
            <a:r>
              <a:rPr lang="it-IT" sz="1400" dirty="0">
                <a:latin typeface="Helvetica"/>
                <a:cs typeface="Helvetica"/>
              </a:rPr>
              <a:t> de </a:t>
            </a:r>
            <a:r>
              <a:rPr lang="it-IT" sz="1400" dirty="0" err="1">
                <a:latin typeface="Helvetica"/>
                <a:cs typeface="Helvetica"/>
              </a:rPr>
              <a:t>terceras</a:t>
            </a:r>
            <a:r>
              <a:rPr lang="it-IT" sz="1400" dirty="0">
                <a:latin typeface="Helvetica"/>
                <a:cs typeface="Helvetica"/>
              </a:rPr>
              <a:t> </a:t>
            </a:r>
            <a:r>
              <a:rPr lang="it-IT" sz="1400" dirty="0" err="1">
                <a:latin typeface="Helvetica"/>
                <a:cs typeface="Helvetica"/>
              </a:rPr>
              <a:t>personas</a:t>
            </a:r>
            <a:r>
              <a:rPr lang="it-IT" sz="1400" dirty="0" smtClean="0">
                <a:latin typeface="Helvetica"/>
                <a:cs typeface="Helvetica"/>
              </a:rPr>
              <a:t>.</a:t>
            </a:r>
          </a:p>
          <a:p>
            <a:endParaRPr lang="it-IT" sz="1400" dirty="0">
              <a:latin typeface="Helvetica"/>
              <a:cs typeface="Helvetica"/>
            </a:endParaRPr>
          </a:p>
          <a:p>
            <a:r>
              <a:rPr lang="it-IT" sz="1400" b="1" dirty="0" err="1">
                <a:latin typeface="Helvetica"/>
                <a:cs typeface="Helvetica"/>
              </a:rPr>
              <a:t>Regla</a:t>
            </a:r>
            <a:r>
              <a:rPr lang="it-IT" sz="1400" b="1" dirty="0">
                <a:latin typeface="Helvetica"/>
                <a:cs typeface="Helvetica"/>
              </a:rPr>
              <a:t> 9</a:t>
            </a:r>
            <a:r>
              <a:rPr lang="it-IT" sz="1400" dirty="0">
                <a:latin typeface="Helvetica"/>
                <a:cs typeface="Helvetica"/>
              </a:rPr>
              <a:t>: No </a:t>
            </a:r>
            <a:r>
              <a:rPr lang="it-IT" sz="1400" dirty="0" err="1">
                <a:latin typeface="Helvetica"/>
                <a:cs typeface="Helvetica"/>
              </a:rPr>
              <a:t>abuse</a:t>
            </a:r>
            <a:r>
              <a:rPr lang="it-IT" sz="1400" dirty="0">
                <a:latin typeface="Helvetica"/>
                <a:cs typeface="Helvetica"/>
              </a:rPr>
              <a:t> de su </a:t>
            </a:r>
            <a:r>
              <a:rPr lang="it-IT" sz="1400" dirty="0" err="1">
                <a:latin typeface="Helvetica"/>
                <a:cs typeface="Helvetica"/>
              </a:rPr>
              <a:t>poder</a:t>
            </a:r>
            <a:r>
              <a:rPr lang="it-IT" sz="1400" dirty="0">
                <a:latin typeface="Helvetica"/>
                <a:cs typeface="Helvetica"/>
              </a:rPr>
              <a:t> o de </a:t>
            </a:r>
            <a:r>
              <a:rPr lang="it-IT" sz="1400" dirty="0" err="1">
                <a:latin typeface="Helvetica"/>
                <a:cs typeface="Helvetica"/>
              </a:rPr>
              <a:t>las</a:t>
            </a:r>
            <a:r>
              <a:rPr lang="it-IT" sz="1400" dirty="0">
                <a:latin typeface="Helvetica"/>
                <a:cs typeface="Helvetica"/>
              </a:rPr>
              <a:t> </a:t>
            </a:r>
            <a:r>
              <a:rPr lang="it-IT" sz="1400" dirty="0" err="1">
                <a:latin typeface="Helvetica"/>
                <a:cs typeface="Helvetica"/>
              </a:rPr>
              <a:t>ventajas</a:t>
            </a:r>
            <a:r>
              <a:rPr lang="it-IT" sz="1400" dirty="0">
                <a:latin typeface="Helvetica"/>
                <a:cs typeface="Helvetica"/>
              </a:rPr>
              <a:t> </a:t>
            </a:r>
            <a:r>
              <a:rPr lang="it-IT" sz="1400" dirty="0" err="1">
                <a:latin typeface="Helvetica"/>
                <a:cs typeface="Helvetica"/>
              </a:rPr>
              <a:t>que</a:t>
            </a:r>
            <a:r>
              <a:rPr lang="it-IT" sz="1400" dirty="0">
                <a:latin typeface="Helvetica"/>
                <a:cs typeface="Helvetica"/>
              </a:rPr>
              <a:t> </a:t>
            </a:r>
            <a:r>
              <a:rPr lang="it-IT" sz="1400" dirty="0" err="1">
                <a:latin typeface="Helvetica"/>
                <a:cs typeface="Helvetica"/>
              </a:rPr>
              <a:t>pueda</a:t>
            </a:r>
            <a:r>
              <a:rPr lang="it-IT" sz="1400" dirty="0">
                <a:latin typeface="Helvetica"/>
                <a:cs typeface="Helvetica"/>
              </a:rPr>
              <a:t> </a:t>
            </a:r>
            <a:r>
              <a:rPr lang="it-IT" sz="1400" dirty="0" err="1">
                <a:latin typeface="Helvetica"/>
                <a:cs typeface="Helvetica"/>
              </a:rPr>
              <a:t>usted</a:t>
            </a:r>
            <a:r>
              <a:rPr lang="it-IT" sz="1400" dirty="0">
                <a:latin typeface="Helvetica"/>
                <a:cs typeface="Helvetica"/>
              </a:rPr>
              <a:t> tener</a:t>
            </a:r>
            <a:r>
              <a:rPr lang="it-IT" sz="1400" dirty="0" smtClean="0">
                <a:latin typeface="Helvetica"/>
                <a:cs typeface="Helvetica"/>
              </a:rPr>
              <a:t>.</a:t>
            </a:r>
          </a:p>
          <a:p>
            <a:endParaRPr lang="it-IT" sz="1400" dirty="0">
              <a:latin typeface="Helvetica"/>
              <a:cs typeface="Helvetica"/>
            </a:endParaRPr>
          </a:p>
          <a:p>
            <a:r>
              <a:rPr lang="it-IT" sz="1400" b="1" dirty="0" err="1">
                <a:latin typeface="Helvetica"/>
                <a:cs typeface="Helvetica"/>
              </a:rPr>
              <a:t>Regla</a:t>
            </a:r>
            <a:r>
              <a:rPr lang="it-IT" sz="1400" b="1" dirty="0">
                <a:latin typeface="Helvetica"/>
                <a:cs typeface="Helvetica"/>
              </a:rPr>
              <a:t> 10</a:t>
            </a:r>
            <a:r>
              <a:rPr lang="it-IT" sz="1400" dirty="0">
                <a:latin typeface="Helvetica"/>
                <a:cs typeface="Helvetica"/>
              </a:rPr>
              <a:t>: </a:t>
            </a:r>
            <a:r>
              <a:rPr lang="it-IT" sz="1400" dirty="0" err="1">
                <a:latin typeface="Helvetica"/>
                <a:cs typeface="Helvetica"/>
              </a:rPr>
              <a:t>Excuse</a:t>
            </a:r>
            <a:r>
              <a:rPr lang="it-IT" sz="1400" dirty="0">
                <a:latin typeface="Helvetica"/>
                <a:cs typeface="Helvetica"/>
              </a:rPr>
              <a:t> </a:t>
            </a:r>
            <a:r>
              <a:rPr lang="it-IT" sz="1400" dirty="0" err="1">
                <a:latin typeface="Helvetica"/>
                <a:cs typeface="Helvetica"/>
              </a:rPr>
              <a:t>los</a:t>
            </a:r>
            <a:r>
              <a:rPr lang="it-IT" sz="1400" dirty="0">
                <a:latin typeface="Helvetica"/>
                <a:cs typeface="Helvetica"/>
              </a:rPr>
              <a:t> </a:t>
            </a:r>
            <a:r>
              <a:rPr lang="it-IT" sz="1400" dirty="0" err="1">
                <a:latin typeface="Helvetica"/>
                <a:cs typeface="Helvetica"/>
              </a:rPr>
              <a:t>errores</a:t>
            </a:r>
            <a:r>
              <a:rPr lang="it-IT" sz="1400" dirty="0">
                <a:latin typeface="Helvetica"/>
                <a:cs typeface="Helvetica"/>
              </a:rPr>
              <a:t> de </a:t>
            </a:r>
            <a:r>
              <a:rPr lang="it-IT" sz="1400" dirty="0" err="1">
                <a:latin typeface="Helvetica"/>
                <a:cs typeface="Helvetica"/>
              </a:rPr>
              <a:t>otros</a:t>
            </a:r>
            <a:r>
              <a:rPr lang="it-IT" sz="1400" dirty="0">
                <a:latin typeface="Helvetica"/>
                <a:cs typeface="Helvetica"/>
              </a:rPr>
              <a:t>. Comprende </a:t>
            </a:r>
            <a:r>
              <a:rPr lang="it-IT" sz="1400" dirty="0" err="1">
                <a:latin typeface="Helvetica"/>
                <a:cs typeface="Helvetica"/>
              </a:rPr>
              <a:t>los</a:t>
            </a:r>
            <a:r>
              <a:rPr lang="it-IT" sz="1400" dirty="0">
                <a:latin typeface="Helvetica"/>
                <a:cs typeface="Helvetica"/>
              </a:rPr>
              <a:t> </a:t>
            </a:r>
            <a:r>
              <a:rPr lang="it-IT" sz="1400" dirty="0" err="1">
                <a:latin typeface="Helvetica"/>
                <a:cs typeface="Helvetica"/>
              </a:rPr>
              <a:t>errores</a:t>
            </a:r>
            <a:r>
              <a:rPr lang="it-IT" sz="1400" dirty="0">
                <a:latin typeface="Helvetica"/>
                <a:cs typeface="Helvetica"/>
              </a:rPr>
              <a:t> de </a:t>
            </a:r>
            <a:r>
              <a:rPr lang="it-IT" sz="1400" dirty="0" err="1">
                <a:latin typeface="Helvetica"/>
                <a:cs typeface="Helvetica"/>
              </a:rPr>
              <a:t>los</a:t>
            </a:r>
            <a:r>
              <a:rPr lang="it-IT" sz="1400" dirty="0">
                <a:latin typeface="Helvetica"/>
                <a:cs typeface="Helvetica"/>
              </a:rPr>
              <a:t> </a:t>
            </a:r>
            <a:r>
              <a:rPr lang="it-IT" sz="1400" dirty="0" err="1">
                <a:latin typeface="Helvetica"/>
                <a:cs typeface="Helvetica"/>
              </a:rPr>
              <a:t>demás</a:t>
            </a:r>
            <a:r>
              <a:rPr lang="it-IT" sz="1400" dirty="0">
                <a:latin typeface="Helvetica"/>
                <a:cs typeface="Helvetica"/>
              </a:rPr>
              <a:t> </a:t>
            </a:r>
            <a:r>
              <a:rPr lang="it-IT" sz="1400" dirty="0" err="1">
                <a:latin typeface="Helvetica"/>
                <a:cs typeface="Helvetica"/>
              </a:rPr>
              <a:t>igual</a:t>
            </a:r>
            <a:r>
              <a:rPr lang="it-IT" sz="1400" dirty="0">
                <a:latin typeface="Helvetica"/>
                <a:cs typeface="Helvetica"/>
              </a:rPr>
              <a:t> </a:t>
            </a:r>
            <a:r>
              <a:rPr lang="it-IT" sz="1400" dirty="0" err="1">
                <a:latin typeface="Helvetica"/>
                <a:cs typeface="Helvetica"/>
              </a:rPr>
              <a:t>que</a:t>
            </a:r>
            <a:r>
              <a:rPr lang="it-IT" sz="1400" dirty="0">
                <a:latin typeface="Helvetica"/>
                <a:cs typeface="Helvetica"/>
              </a:rPr>
              <a:t> </a:t>
            </a:r>
            <a:r>
              <a:rPr lang="it-IT" sz="1400" dirty="0" err="1">
                <a:latin typeface="Helvetica"/>
                <a:cs typeface="Helvetica"/>
              </a:rPr>
              <a:t>esperas</a:t>
            </a:r>
            <a:r>
              <a:rPr lang="it-IT" sz="1400" dirty="0">
                <a:latin typeface="Helvetica"/>
                <a:cs typeface="Helvetica"/>
              </a:rPr>
              <a:t> </a:t>
            </a:r>
            <a:r>
              <a:rPr lang="it-IT" sz="1400" dirty="0" err="1">
                <a:latin typeface="Helvetica"/>
                <a:cs typeface="Helvetica"/>
              </a:rPr>
              <a:t>que</a:t>
            </a:r>
            <a:r>
              <a:rPr lang="it-IT" sz="1400" dirty="0">
                <a:latin typeface="Helvetica"/>
                <a:cs typeface="Helvetica"/>
              </a:rPr>
              <a:t> </a:t>
            </a:r>
            <a:r>
              <a:rPr lang="it-IT" sz="1400" dirty="0" err="1">
                <a:latin typeface="Helvetica"/>
                <a:cs typeface="Helvetica"/>
              </a:rPr>
              <a:t>los</a:t>
            </a:r>
            <a:r>
              <a:rPr lang="it-IT" sz="1400" dirty="0">
                <a:latin typeface="Helvetica"/>
                <a:cs typeface="Helvetica"/>
              </a:rPr>
              <a:t> </a:t>
            </a:r>
            <a:r>
              <a:rPr lang="it-IT" sz="1400" dirty="0" err="1">
                <a:latin typeface="Helvetica"/>
                <a:cs typeface="Helvetica"/>
              </a:rPr>
              <a:t>demás</a:t>
            </a:r>
            <a:r>
              <a:rPr lang="it-IT" sz="1400" dirty="0">
                <a:latin typeface="Helvetica"/>
                <a:cs typeface="Helvetica"/>
              </a:rPr>
              <a:t> </a:t>
            </a:r>
            <a:r>
              <a:rPr lang="it-IT" sz="1400" dirty="0" err="1">
                <a:latin typeface="Helvetica"/>
                <a:cs typeface="Helvetica"/>
              </a:rPr>
              <a:t>comprendan</a:t>
            </a:r>
            <a:r>
              <a:rPr lang="it-IT" sz="1400" dirty="0">
                <a:latin typeface="Helvetica"/>
                <a:cs typeface="Helvetica"/>
              </a:rPr>
              <a:t> </a:t>
            </a:r>
            <a:r>
              <a:rPr lang="it-IT" sz="1400" dirty="0" err="1">
                <a:latin typeface="Helvetica"/>
                <a:cs typeface="Helvetica"/>
              </a:rPr>
              <a:t>los</a:t>
            </a:r>
            <a:r>
              <a:rPr lang="it-IT" sz="1400" dirty="0">
                <a:latin typeface="Helvetica"/>
                <a:cs typeface="Helvetica"/>
              </a:rPr>
              <a:t> </a:t>
            </a:r>
            <a:r>
              <a:rPr lang="it-IT" sz="1400" dirty="0" err="1">
                <a:latin typeface="Helvetica"/>
                <a:cs typeface="Helvetica"/>
              </a:rPr>
              <a:t>tuyos</a:t>
            </a:r>
            <a:r>
              <a:rPr lang="it-IT" sz="1400" dirty="0">
                <a:latin typeface="Helvetica"/>
                <a:cs typeface="Helvetica"/>
              </a:rPr>
              <a:t>.</a:t>
            </a:r>
          </a:p>
        </p:txBody>
      </p:sp>
    </p:spTree>
    <p:extLst>
      <p:ext uri="{BB962C8B-B14F-4D97-AF65-F5344CB8AC3E}">
        <p14:creationId xmlns:p14="http://schemas.microsoft.com/office/powerpoint/2010/main" val="2564493490"/>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0" y="0"/>
            <a:ext cx="9144000" cy="6858000"/>
          </a:xfrm>
          <a:prstGeom prst="rect">
            <a:avLst/>
          </a:prstGeom>
        </p:spPr>
      </p:pic>
      <p:sp>
        <p:nvSpPr>
          <p:cNvPr id="2" name="Título 1"/>
          <p:cNvSpPr>
            <a:spLocks noGrp="1"/>
          </p:cNvSpPr>
          <p:nvPr>
            <p:ph type="title"/>
          </p:nvPr>
        </p:nvSpPr>
        <p:spPr>
          <a:xfrm>
            <a:off x="457200" y="274638"/>
            <a:ext cx="8229600" cy="1570186"/>
          </a:xfrm>
        </p:spPr>
        <p:txBody>
          <a:bodyPr>
            <a:normAutofit/>
          </a:bodyPr>
          <a:lstStyle/>
          <a:p>
            <a:r>
              <a:rPr lang="it-IT" altLang="it-IT" sz="2000" b="1" dirty="0" smtClean="0">
                <a:solidFill>
                  <a:schemeClr val="bg1"/>
                </a:solidFill>
              </a:rPr>
              <a:t/>
            </a:r>
            <a:br>
              <a:rPr lang="it-IT" altLang="it-IT" sz="2000" b="1" dirty="0" smtClean="0">
                <a:solidFill>
                  <a:schemeClr val="bg1"/>
                </a:solidFill>
              </a:rPr>
            </a:br>
            <a:r>
              <a:rPr lang="it-IT" altLang="it-IT" sz="2000" b="1" dirty="0" smtClean="0">
                <a:solidFill>
                  <a:schemeClr val="bg1"/>
                </a:solidFill>
              </a:rPr>
              <a:t/>
            </a:r>
            <a:br>
              <a:rPr lang="it-IT" altLang="it-IT" sz="2000" b="1" dirty="0" smtClean="0">
                <a:solidFill>
                  <a:schemeClr val="bg1"/>
                </a:solidFill>
              </a:rPr>
            </a:br>
            <a:r>
              <a:rPr lang="it-IT" altLang="it-IT" sz="2000" b="1" dirty="0" smtClean="0">
                <a:solidFill>
                  <a:schemeClr val="bg1"/>
                </a:solidFill>
              </a:rPr>
              <a:t>DO’S &amp; DONT’S </a:t>
            </a:r>
            <a:endParaRPr lang="it-IT" altLang="it-IT" sz="2000" b="1" dirty="0">
              <a:solidFill>
                <a:schemeClr val="bg1"/>
              </a:solidFill>
            </a:endParaRPr>
          </a:p>
        </p:txBody>
      </p:sp>
      <p:sp>
        <p:nvSpPr>
          <p:cNvPr id="13" name="Rectángulo 12"/>
          <p:cNvSpPr/>
          <p:nvPr/>
        </p:nvSpPr>
        <p:spPr>
          <a:xfrm>
            <a:off x="323528" y="3140968"/>
            <a:ext cx="8640960" cy="2862323"/>
          </a:xfrm>
          <a:prstGeom prst="rect">
            <a:avLst/>
          </a:prstGeom>
        </p:spPr>
        <p:txBody>
          <a:bodyPr wrap="square">
            <a:spAutoFit/>
          </a:bodyPr>
          <a:lstStyle/>
          <a:p>
            <a:pPr marL="285750" indent="-285750">
              <a:buFont typeface="Arial"/>
              <a:buChar char="•"/>
            </a:pPr>
            <a:r>
              <a:rPr lang="it-IT" dirty="0" err="1" smtClean="0">
                <a:latin typeface="Helvetica"/>
                <a:cs typeface="Helvetica"/>
              </a:rPr>
              <a:t>Actualiza</a:t>
            </a:r>
            <a:r>
              <a:rPr lang="it-IT" dirty="0" smtClean="0">
                <a:latin typeface="Helvetica"/>
                <a:cs typeface="Helvetica"/>
              </a:rPr>
              <a:t> </a:t>
            </a:r>
            <a:r>
              <a:rPr lang="it-IT" dirty="0" err="1" smtClean="0">
                <a:latin typeface="Helvetica"/>
                <a:cs typeface="Helvetica"/>
              </a:rPr>
              <a:t>tus</a:t>
            </a:r>
            <a:r>
              <a:rPr lang="it-IT" dirty="0" smtClean="0">
                <a:latin typeface="Helvetica"/>
                <a:cs typeface="Helvetica"/>
              </a:rPr>
              <a:t> </a:t>
            </a:r>
            <a:r>
              <a:rPr lang="it-IT" dirty="0" err="1" smtClean="0">
                <a:latin typeface="Helvetica"/>
                <a:cs typeface="Helvetica"/>
              </a:rPr>
              <a:t>perfiles</a:t>
            </a:r>
            <a:r>
              <a:rPr lang="it-IT" dirty="0" smtClean="0">
                <a:latin typeface="Helvetica"/>
                <a:cs typeface="Helvetica"/>
              </a:rPr>
              <a:t> con </a:t>
            </a:r>
            <a:r>
              <a:rPr lang="it-IT" dirty="0" err="1" smtClean="0">
                <a:latin typeface="Helvetica"/>
                <a:cs typeface="Helvetica"/>
              </a:rPr>
              <a:t>contenido</a:t>
            </a:r>
            <a:r>
              <a:rPr lang="it-IT" dirty="0" smtClean="0">
                <a:latin typeface="Helvetica"/>
                <a:cs typeface="Helvetica"/>
              </a:rPr>
              <a:t> </a:t>
            </a:r>
            <a:r>
              <a:rPr lang="it-IT" dirty="0" err="1" smtClean="0">
                <a:latin typeface="Helvetica"/>
                <a:cs typeface="Helvetica"/>
              </a:rPr>
              <a:t>profesional</a:t>
            </a:r>
            <a:r>
              <a:rPr lang="it-IT" dirty="0">
                <a:latin typeface="Helvetica"/>
                <a:cs typeface="Helvetica"/>
              </a:rPr>
              <a:t> </a:t>
            </a:r>
            <a:r>
              <a:rPr lang="it-IT" dirty="0" smtClean="0">
                <a:latin typeface="Helvetica"/>
                <a:cs typeface="Helvetica"/>
              </a:rPr>
              <a:t>a </a:t>
            </a:r>
            <a:r>
              <a:rPr lang="it-IT" dirty="0" err="1" smtClean="0">
                <a:latin typeface="Helvetica"/>
                <a:cs typeface="Helvetica"/>
              </a:rPr>
              <a:t>menudo</a:t>
            </a:r>
            <a:r>
              <a:rPr lang="it-IT" dirty="0" smtClean="0">
                <a:latin typeface="Helvetica"/>
                <a:cs typeface="Helvetica"/>
              </a:rPr>
              <a:t>.</a:t>
            </a:r>
          </a:p>
          <a:p>
            <a:pPr marL="285750" indent="-285750">
              <a:buFont typeface="Arial"/>
              <a:buChar char="•"/>
            </a:pPr>
            <a:r>
              <a:rPr lang="it-IT" dirty="0" err="1" smtClean="0">
                <a:latin typeface="Helvetica"/>
                <a:cs typeface="Helvetica"/>
              </a:rPr>
              <a:t>Sigue</a:t>
            </a:r>
            <a:r>
              <a:rPr lang="it-IT" dirty="0" smtClean="0">
                <a:latin typeface="Helvetica"/>
                <a:cs typeface="Helvetica"/>
              </a:rPr>
              <a:t> y forma  parte de </a:t>
            </a:r>
            <a:r>
              <a:rPr lang="it-IT" dirty="0" err="1" smtClean="0">
                <a:latin typeface="Helvetica"/>
                <a:cs typeface="Helvetica"/>
              </a:rPr>
              <a:t>las</a:t>
            </a:r>
            <a:r>
              <a:rPr lang="it-IT" dirty="0" smtClean="0">
                <a:latin typeface="Helvetica"/>
                <a:cs typeface="Helvetica"/>
              </a:rPr>
              <a:t> </a:t>
            </a:r>
            <a:r>
              <a:rPr lang="it-IT" dirty="0" err="1" smtClean="0">
                <a:latin typeface="Helvetica"/>
                <a:cs typeface="Helvetica"/>
              </a:rPr>
              <a:t>conversaciones</a:t>
            </a:r>
            <a:r>
              <a:rPr lang="it-IT" dirty="0" smtClean="0">
                <a:latin typeface="Helvetica"/>
                <a:cs typeface="Helvetica"/>
              </a:rPr>
              <a:t> en </a:t>
            </a:r>
            <a:r>
              <a:rPr lang="it-IT" dirty="0" err="1" smtClean="0">
                <a:latin typeface="Helvetica"/>
                <a:cs typeface="Helvetica"/>
              </a:rPr>
              <a:t>los</a:t>
            </a:r>
            <a:r>
              <a:rPr lang="it-IT" dirty="0" smtClean="0">
                <a:latin typeface="Helvetica"/>
                <a:cs typeface="Helvetica"/>
              </a:rPr>
              <a:t> </a:t>
            </a:r>
            <a:r>
              <a:rPr lang="it-IT" dirty="0" err="1" smtClean="0">
                <a:latin typeface="Helvetica"/>
                <a:cs typeface="Helvetica"/>
              </a:rPr>
              <a:t>foros</a:t>
            </a:r>
            <a:r>
              <a:rPr lang="it-IT" dirty="0">
                <a:latin typeface="Helvetica"/>
                <a:cs typeface="Helvetica"/>
              </a:rPr>
              <a:t> </a:t>
            </a:r>
            <a:r>
              <a:rPr lang="it-IT" dirty="0" err="1" smtClean="0">
                <a:latin typeface="Helvetica"/>
                <a:cs typeface="Helvetica"/>
              </a:rPr>
              <a:t>profesionales</a:t>
            </a:r>
            <a:r>
              <a:rPr lang="it-IT" dirty="0" smtClean="0">
                <a:latin typeface="Helvetica"/>
                <a:cs typeface="Helvetica"/>
              </a:rPr>
              <a:t> de </a:t>
            </a:r>
            <a:r>
              <a:rPr lang="it-IT" dirty="0" err="1" smtClean="0">
                <a:latin typeface="Helvetica"/>
                <a:cs typeface="Helvetica"/>
              </a:rPr>
              <a:t>los</a:t>
            </a:r>
            <a:r>
              <a:rPr lang="it-IT" dirty="0" smtClean="0">
                <a:latin typeface="Helvetica"/>
                <a:cs typeface="Helvetica"/>
              </a:rPr>
              <a:t> </a:t>
            </a:r>
            <a:r>
              <a:rPr lang="it-IT" dirty="0" err="1" smtClean="0">
                <a:latin typeface="Helvetica"/>
                <a:cs typeface="Helvetica"/>
              </a:rPr>
              <a:t>que</a:t>
            </a:r>
            <a:r>
              <a:rPr lang="it-IT" dirty="0" smtClean="0">
                <a:latin typeface="Helvetica"/>
                <a:cs typeface="Helvetica"/>
              </a:rPr>
              <a:t> </a:t>
            </a:r>
            <a:r>
              <a:rPr lang="it-IT" dirty="0" err="1" smtClean="0">
                <a:latin typeface="Helvetica"/>
                <a:cs typeface="Helvetica"/>
              </a:rPr>
              <a:t>formas</a:t>
            </a:r>
            <a:r>
              <a:rPr lang="it-IT" dirty="0" smtClean="0">
                <a:latin typeface="Helvetica"/>
                <a:cs typeface="Helvetica"/>
              </a:rPr>
              <a:t> parte.</a:t>
            </a:r>
          </a:p>
          <a:p>
            <a:pPr marL="285750" indent="-285750">
              <a:buFont typeface="Arial"/>
              <a:buChar char="•"/>
            </a:pPr>
            <a:r>
              <a:rPr lang="es-ES" dirty="0" smtClean="0">
                <a:latin typeface="Helvetica"/>
                <a:cs typeface="Helvetica"/>
              </a:rPr>
              <a:t>Recuerda que internet tiene muy buena memoria.</a:t>
            </a:r>
          </a:p>
          <a:p>
            <a:pPr marL="285750" indent="-285750">
              <a:buFont typeface="Arial"/>
              <a:buChar char="•"/>
            </a:pPr>
            <a:r>
              <a:rPr lang="es-ES" dirty="0" smtClean="0">
                <a:latin typeface="Helvetica"/>
                <a:cs typeface="Helvetica"/>
              </a:rPr>
              <a:t>No publiques contenido comprometido.</a:t>
            </a:r>
          </a:p>
          <a:p>
            <a:pPr marL="285750" indent="-285750">
              <a:buFont typeface="Arial"/>
              <a:buChar char="•"/>
            </a:pPr>
            <a:r>
              <a:rPr lang="es-ES" dirty="0" smtClean="0">
                <a:latin typeface="Helvetica"/>
                <a:cs typeface="Helvetica"/>
              </a:rPr>
              <a:t>No contestes publicaciones de ‘</a:t>
            </a:r>
            <a:r>
              <a:rPr lang="es-ES" dirty="0" err="1" smtClean="0">
                <a:latin typeface="Helvetica"/>
                <a:cs typeface="Helvetica"/>
              </a:rPr>
              <a:t>haters</a:t>
            </a:r>
            <a:r>
              <a:rPr lang="es-ES" dirty="0" smtClean="0">
                <a:latin typeface="Helvetica"/>
                <a:cs typeface="Helvetica"/>
              </a:rPr>
              <a:t>’.</a:t>
            </a:r>
          </a:p>
          <a:p>
            <a:pPr marL="285750" indent="-285750">
              <a:buFont typeface="Arial"/>
              <a:buChar char="•"/>
            </a:pPr>
            <a:r>
              <a:rPr lang="es-ES" dirty="0" smtClean="0">
                <a:latin typeface="Helvetica"/>
                <a:cs typeface="Helvetica"/>
              </a:rPr>
              <a:t>Controla tus configuraciones de privacidad.</a:t>
            </a:r>
          </a:p>
          <a:p>
            <a:pPr marL="285750" indent="-285750">
              <a:buFont typeface="Arial"/>
              <a:buChar char="•"/>
            </a:pPr>
            <a:r>
              <a:rPr lang="es-ES" dirty="0" smtClean="0">
                <a:latin typeface="Helvetica"/>
                <a:cs typeface="Helvetica"/>
              </a:rPr>
              <a:t>Comprueba que tu CV </a:t>
            </a:r>
            <a:r>
              <a:rPr lang="es-ES" dirty="0" err="1" smtClean="0">
                <a:latin typeface="Helvetica"/>
                <a:cs typeface="Helvetica"/>
              </a:rPr>
              <a:t>on</a:t>
            </a:r>
            <a:r>
              <a:rPr lang="es-ES" dirty="0" smtClean="0">
                <a:latin typeface="Helvetica"/>
                <a:cs typeface="Helvetica"/>
              </a:rPr>
              <a:t> line está actualizado.</a:t>
            </a:r>
          </a:p>
          <a:p>
            <a:pPr marL="285750" indent="-285750">
              <a:buFont typeface="Arial"/>
              <a:buChar char="•"/>
            </a:pPr>
            <a:r>
              <a:rPr lang="es-ES" dirty="0" smtClean="0">
                <a:latin typeface="Helvetica"/>
                <a:cs typeface="Helvetica"/>
              </a:rPr>
              <a:t>Crear un dominio personal puede ser una gran idea.</a:t>
            </a:r>
          </a:p>
          <a:p>
            <a:pPr marL="285750" indent="-285750">
              <a:buFont typeface="Arial"/>
              <a:buChar char="•"/>
            </a:pPr>
            <a:r>
              <a:rPr lang="es-ES" dirty="0" smtClean="0">
                <a:latin typeface="Helvetica"/>
                <a:cs typeface="Helvetica"/>
              </a:rPr>
              <a:t>Sé generoso con los demás internautas.</a:t>
            </a:r>
            <a:endParaRPr lang="es-ES" dirty="0">
              <a:latin typeface="Helvetica"/>
              <a:cs typeface="Helvetica"/>
            </a:endParaRPr>
          </a:p>
        </p:txBody>
      </p:sp>
    </p:spTree>
    <p:extLst>
      <p:ext uri="{BB962C8B-B14F-4D97-AF65-F5344CB8AC3E}">
        <p14:creationId xmlns:p14="http://schemas.microsoft.com/office/powerpoint/2010/main" val="3181470292"/>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0" y="0"/>
            <a:ext cx="9144000" cy="6858000"/>
          </a:xfrm>
          <a:prstGeom prst="rect">
            <a:avLst/>
          </a:prstGeom>
        </p:spPr>
      </p:pic>
      <p:sp>
        <p:nvSpPr>
          <p:cNvPr id="2" name="Título 1"/>
          <p:cNvSpPr>
            <a:spLocks noGrp="1"/>
          </p:cNvSpPr>
          <p:nvPr>
            <p:ph type="title"/>
          </p:nvPr>
        </p:nvSpPr>
        <p:spPr/>
        <p:txBody>
          <a:bodyPr>
            <a:normAutofit/>
          </a:bodyPr>
          <a:lstStyle/>
          <a:p>
            <a:r>
              <a:rPr lang="it-IT" altLang="it-IT" sz="2000" b="1" dirty="0" smtClean="0">
                <a:solidFill>
                  <a:schemeClr val="bg1"/>
                </a:solidFill>
              </a:rPr>
              <a:t>BORRADO DE LA INFORMACIÓN</a:t>
            </a:r>
            <a:endParaRPr lang="it-IT" altLang="it-IT" sz="2000" b="1" dirty="0">
              <a:solidFill>
                <a:schemeClr val="bg1"/>
              </a:solidFill>
            </a:endParaRPr>
          </a:p>
        </p:txBody>
      </p:sp>
      <p:pic>
        <p:nvPicPr>
          <p:cNvPr id="6" name="Imagen 5" descr="olvido.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6356" y="2276872"/>
            <a:ext cx="8559800" cy="4490706"/>
          </a:xfrm>
          <a:prstGeom prst="rect">
            <a:avLst/>
          </a:prstGeom>
        </p:spPr>
      </p:pic>
    </p:spTree>
    <p:extLst>
      <p:ext uri="{BB962C8B-B14F-4D97-AF65-F5344CB8AC3E}">
        <p14:creationId xmlns:p14="http://schemas.microsoft.com/office/powerpoint/2010/main" val="630805162"/>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endParaRPr lang="es-ES_tradnl" dirty="0"/>
          </a:p>
        </p:txBody>
      </p:sp>
      <p:sp>
        <p:nvSpPr>
          <p:cNvPr id="3" name="Subtítulo 2"/>
          <p:cNvSpPr>
            <a:spLocks noGrp="1"/>
          </p:cNvSpPr>
          <p:nvPr>
            <p:ph type="subTitle" idx="1"/>
          </p:nvPr>
        </p:nvSpPr>
        <p:spPr/>
        <p:txBody>
          <a:bodyPr/>
          <a:lstStyle/>
          <a:p>
            <a:endParaRPr lang="es-ES_tradnl"/>
          </a:p>
        </p:txBody>
      </p:sp>
      <p:pic>
        <p:nvPicPr>
          <p:cNvPr id="4" name="Imagen 3"/>
          <p:cNvPicPr>
            <a:picLocks noChangeAspect="1"/>
          </p:cNvPicPr>
          <p:nvPr/>
        </p:nvPicPr>
        <p:blipFill>
          <a:blip r:embed="rId2"/>
          <a:stretch>
            <a:fillRect/>
          </a:stretch>
        </p:blipFill>
        <p:spPr>
          <a:xfrm>
            <a:off x="2252" y="-19401"/>
            <a:ext cx="9144000" cy="6858000"/>
          </a:xfrm>
          <a:prstGeom prst="rect">
            <a:avLst/>
          </a:prstGeom>
        </p:spPr>
      </p:pic>
      <p:sp>
        <p:nvSpPr>
          <p:cNvPr id="7" name="Rettangolo 6"/>
          <p:cNvSpPr/>
          <p:nvPr/>
        </p:nvSpPr>
        <p:spPr>
          <a:xfrm>
            <a:off x="1259632" y="836713"/>
            <a:ext cx="6984776" cy="707886"/>
          </a:xfrm>
          <a:prstGeom prst="rect">
            <a:avLst/>
          </a:prstGeom>
        </p:spPr>
        <p:txBody>
          <a:bodyPr wrap="square">
            <a:spAutoFit/>
          </a:bodyPr>
          <a:lstStyle/>
          <a:p>
            <a:pPr algn="ctr"/>
            <a:endParaRPr lang="it-IT" altLang="it-IT" sz="2000" b="1" dirty="0" smtClean="0">
              <a:solidFill>
                <a:schemeClr val="bg1"/>
              </a:solidFill>
              <a:latin typeface="Helvetica" panose="020B0604020202020204" pitchFamily="34" charset="0"/>
              <a:cs typeface="Helvetica" panose="020B0604020202020204" pitchFamily="34" charset="0"/>
            </a:endParaRPr>
          </a:p>
          <a:p>
            <a:pPr algn="ctr"/>
            <a:endParaRPr lang="it-IT" sz="2000" b="1" dirty="0">
              <a:solidFill>
                <a:schemeClr val="bg1"/>
              </a:solidFill>
              <a:latin typeface="Helvetica" panose="020B0604020202020204" pitchFamily="34" charset="0"/>
              <a:cs typeface="Helvetica" panose="020B0604020202020204" pitchFamily="34" charset="0"/>
            </a:endParaRPr>
          </a:p>
        </p:txBody>
      </p:sp>
      <p:pic>
        <p:nvPicPr>
          <p:cNvPr id="5" name="Imagen 4" descr="logo_ceps22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50509" y="6021288"/>
            <a:ext cx="1656184" cy="398711"/>
          </a:xfrm>
          <a:prstGeom prst="rect">
            <a:avLst/>
          </a:prstGeom>
        </p:spPr>
      </p:pic>
      <p:sp>
        <p:nvSpPr>
          <p:cNvPr id="8" name="Rettangolo 6"/>
          <p:cNvSpPr/>
          <p:nvPr/>
        </p:nvSpPr>
        <p:spPr>
          <a:xfrm>
            <a:off x="1259632" y="836713"/>
            <a:ext cx="6984776" cy="707886"/>
          </a:xfrm>
          <a:prstGeom prst="rect">
            <a:avLst/>
          </a:prstGeom>
        </p:spPr>
        <p:txBody>
          <a:bodyPr wrap="square">
            <a:spAutoFit/>
          </a:bodyPr>
          <a:lstStyle/>
          <a:p>
            <a:pPr algn="ctr"/>
            <a:r>
              <a:rPr lang="it-IT" altLang="it-IT" sz="2000" b="1" dirty="0" smtClean="0">
                <a:solidFill>
                  <a:schemeClr val="bg1"/>
                </a:solidFill>
                <a:latin typeface="Helvetica" panose="020B0604020202020204" pitchFamily="34" charset="0"/>
                <a:cs typeface="Helvetica" panose="020B0604020202020204" pitchFamily="34" charset="0"/>
              </a:rPr>
              <a:t>SELF BRANDING </a:t>
            </a:r>
            <a:r>
              <a:rPr lang="mr-IN" altLang="it-IT" sz="2000" b="1" dirty="0" smtClean="0">
                <a:solidFill>
                  <a:schemeClr val="bg1"/>
                </a:solidFill>
                <a:latin typeface="Helvetica" panose="020B0604020202020204" pitchFamily="34" charset="0"/>
                <a:cs typeface="Helvetica" panose="020B0604020202020204" pitchFamily="34" charset="0"/>
              </a:rPr>
              <a:t>–</a:t>
            </a:r>
            <a:r>
              <a:rPr lang="it-IT" altLang="it-IT" sz="2000" b="1" dirty="0" smtClean="0">
                <a:solidFill>
                  <a:schemeClr val="bg1"/>
                </a:solidFill>
                <a:latin typeface="Helvetica" panose="020B0604020202020204" pitchFamily="34" charset="0"/>
                <a:cs typeface="Helvetica" panose="020B0604020202020204" pitchFamily="34" charset="0"/>
              </a:rPr>
              <a:t> REPUTACIÓN ON LINE</a:t>
            </a:r>
          </a:p>
          <a:p>
            <a:pPr algn="ctr"/>
            <a:endParaRPr lang="it-IT" sz="2000" b="1" dirty="0">
              <a:solidFill>
                <a:schemeClr val="bg1"/>
              </a:solidFill>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2856764182"/>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0" y="0"/>
            <a:ext cx="9144000" cy="6858000"/>
          </a:xfrm>
          <a:prstGeom prst="rect">
            <a:avLst/>
          </a:prstGeom>
        </p:spPr>
      </p:pic>
      <p:sp>
        <p:nvSpPr>
          <p:cNvPr id="2" name="Título 1"/>
          <p:cNvSpPr>
            <a:spLocks noGrp="1"/>
          </p:cNvSpPr>
          <p:nvPr>
            <p:ph type="title"/>
          </p:nvPr>
        </p:nvSpPr>
        <p:spPr/>
        <p:txBody>
          <a:bodyPr>
            <a:normAutofit/>
          </a:bodyPr>
          <a:lstStyle/>
          <a:p>
            <a:r>
              <a:rPr lang="it-IT" altLang="it-IT" sz="2000" b="1" dirty="0" smtClean="0">
                <a:solidFill>
                  <a:schemeClr val="bg1"/>
                </a:solidFill>
                <a:latin typeface="Helvetica" panose="020B0604020202020204" pitchFamily="34" charset="0"/>
                <a:cs typeface="Helvetica" panose="020B0604020202020204" pitchFamily="34" charset="0"/>
              </a:rPr>
              <a:t>BORRADO DE LA INFORMACIÓN</a:t>
            </a:r>
            <a:endParaRPr lang="it-IT" altLang="it-IT" sz="2000" b="1" dirty="0">
              <a:solidFill>
                <a:schemeClr val="bg1"/>
              </a:solidFill>
              <a:latin typeface="Helvetica" panose="020B0604020202020204" pitchFamily="34" charset="0"/>
              <a:cs typeface="Helvetica" panose="020B0604020202020204" pitchFamily="34" charset="0"/>
            </a:endParaRPr>
          </a:p>
        </p:txBody>
      </p:sp>
      <p:sp>
        <p:nvSpPr>
          <p:cNvPr id="5" name="Marcador de contenido 4"/>
          <p:cNvSpPr>
            <a:spLocks noGrp="1"/>
          </p:cNvSpPr>
          <p:nvPr>
            <p:ph idx="1"/>
          </p:nvPr>
        </p:nvSpPr>
        <p:spPr>
          <a:xfrm>
            <a:off x="251520" y="2427532"/>
            <a:ext cx="8640960" cy="4169819"/>
          </a:xfrm>
        </p:spPr>
        <p:txBody>
          <a:bodyPr>
            <a:normAutofit fontScale="85000" lnSpcReduction="20000"/>
          </a:bodyPr>
          <a:lstStyle/>
          <a:p>
            <a:r>
              <a:rPr lang="es-ES" sz="1800" dirty="0" smtClean="0">
                <a:latin typeface="Helvetica"/>
                <a:cs typeface="Helvetica"/>
              </a:rPr>
              <a:t>Google</a:t>
            </a:r>
          </a:p>
          <a:p>
            <a:pPr lvl="1"/>
            <a:r>
              <a:rPr lang="es-ES" sz="1800" dirty="0">
                <a:latin typeface="Helvetica"/>
                <a:cs typeface="Helvetica"/>
                <a:hlinkClick r:id="rId3"/>
              </a:rPr>
              <a:t>https://support.google.com/legal/answer/3110420?rd=1</a:t>
            </a:r>
            <a:endParaRPr lang="es-ES" sz="1800" dirty="0">
              <a:latin typeface="Helvetica"/>
              <a:cs typeface="Helvetica"/>
            </a:endParaRPr>
          </a:p>
          <a:p>
            <a:pPr lvl="1"/>
            <a:r>
              <a:rPr lang="it-IT" sz="1800" dirty="0">
                <a:latin typeface="Helvetica"/>
                <a:cs typeface="Helvetica"/>
                <a:hlinkClick r:id="rId4"/>
              </a:rPr>
              <a:t>https://support.google.com/legal/contact/lr_eudpa?product=</a:t>
            </a:r>
            <a:r>
              <a:rPr lang="it-IT" sz="1800" dirty="0" smtClean="0">
                <a:latin typeface="Helvetica"/>
                <a:cs typeface="Helvetica"/>
                <a:hlinkClick r:id="rId4"/>
              </a:rPr>
              <a:t>websearch</a:t>
            </a:r>
            <a:endParaRPr lang="es-ES" sz="1400" dirty="0">
              <a:latin typeface="Helvetica"/>
              <a:cs typeface="Helvetica"/>
            </a:endParaRPr>
          </a:p>
          <a:p>
            <a:r>
              <a:rPr lang="es-ES" sz="1800" dirty="0" smtClean="0">
                <a:latin typeface="Helvetica"/>
                <a:cs typeface="Helvetica"/>
              </a:rPr>
              <a:t>Google </a:t>
            </a:r>
            <a:r>
              <a:rPr lang="es-ES" sz="1800" dirty="0" err="1">
                <a:latin typeface="Helvetica"/>
                <a:cs typeface="Helvetica"/>
              </a:rPr>
              <a:t>My</a:t>
            </a:r>
            <a:r>
              <a:rPr lang="es-ES" sz="1800" dirty="0">
                <a:latin typeface="Helvetica"/>
                <a:cs typeface="Helvetica"/>
              </a:rPr>
              <a:t> </a:t>
            </a:r>
            <a:r>
              <a:rPr lang="es-ES" sz="1800" dirty="0" err="1">
                <a:latin typeface="Helvetica"/>
                <a:cs typeface="Helvetica"/>
              </a:rPr>
              <a:t>Activity</a:t>
            </a:r>
            <a:r>
              <a:rPr lang="es-ES" sz="1800" dirty="0">
                <a:latin typeface="Helvetica"/>
                <a:cs typeface="Helvetica"/>
              </a:rPr>
              <a:t>.</a:t>
            </a:r>
          </a:p>
          <a:p>
            <a:pPr lvl="1"/>
            <a:r>
              <a:rPr lang="it-IT" sz="1800" dirty="0" err="1">
                <a:latin typeface="Helvetica"/>
                <a:cs typeface="Helvetica"/>
              </a:rPr>
              <a:t>https</a:t>
            </a:r>
            <a:r>
              <a:rPr lang="it-IT" sz="1800" dirty="0">
                <a:latin typeface="Helvetica"/>
                <a:cs typeface="Helvetica"/>
              </a:rPr>
              <a:t>://</a:t>
            </a:r>
            <a:r>
              <a:rPr lang="it-IT" sz="1800" dirty="0" err="1">
                <a:latin typeface="Helvetica"/>
                <a:cs typeface="Helvetica"/>
              </a:rPr>
              <a:t>myactivity.google.com</a:t>
            </a:r>
            <a:r>
              <a:rPr lang="it-IT" sz="1800" dirty="0">
                <a:latin typeface="Helvetica"/>
                <a:cs typeface="Helvetica"/>
              </a:rPr>
              <a:t>/</a:t>
            </a:r>
            <a:r>
              <a:rPr lang="it-IT" sz="1800" dirty="0" err="1">
                <a:latin typeface="Helvetica"/>
                <a:cs typeface="Helvetica"/>
              </a:rPr>
              <a:t>myactivity</a:t>
            </a:r>
            <a:endParaRPr lang="es-ES" sz="1800" dirty="0">
              <a:latin typeface="Helvetica"/>
              <a:cs typeface="Helvetica"/>
            </a:endParaRPr>
          </a:p>
          <a:p>
            <a:r>
              <a:rPr lang="es-ES" sz="1800" dirty="0">
                <a:latin typeface="Helvetica"/>
                <a:cs typeface="Helvetica"/>
              </a:rPr>
              <a:t>Google </a:t>
            </a:r>
            <a:r>
              <a:rPr lang="es-ES" sz="1800" dirty="0" err="1">
                <a:latin typeface="Helvetica"/>
                <a:cs typeface="Helvetica"/>
              </a:rPr>
              <a:t>Alert</a:t>
            </a:r>
            <a:r>
              <a:rPr lang="es-ES" sz="1800" dirty="0">
                <a:latin typeface="Helvetica"/>
                <a:cs typeface="Helvetica"/>
              </a:rPr>
              <a:t>.</a:t>
            </a:r>
          </a:p>
          <a:p>
            <a:pPr lvl="1"/>
            <a:r>
              <a:rPr lang="it-IT" sz="1800" dirty="0" err="1" smtClean="0">
                <a:latin typeface="Helvetica"/>
                <a:cs typeface="Helvetica"/>
              </a:rPr>
              <a:t>Google.com</a:t>
            </a:r>
            <a:r>
              <a:rPr lang="it-IT" sz="1800" dirty="0" smtClean="0">
                <a:latin typeface="Helvetica"/>
                <a:cs typeface="Helvetica"/>
              </a:rPr>
              <a:t>/</a:t>
            </a:r>
            <a:r>
              <a:rPr lang="it-IT" sz="1800" dirty="0" err="1" smtClean="0">
                <a:latin typeface="Helvetica"/>
                <a:cs typeface="Helvetica"/>
              </a:rPr>
              <a:t>alerts</a:t>
            </a:r>
            <a:endParaRPr lang="it-IT" sz="1800" dirty="0" smtClean="0">
              <a:latin typeface="Helvetica"/>
              <a:cs typeface="Helvetica"/>
            </a:endParaRPr>
          </a:p>
          <a:p>
            <a:r>
              <a:rPr lang="it-IT" sz="1800" dirty="0">
                <a:latin typeface="Helvetica"/>
                <a:cs typeface="Helvetica"/>
              </a:rPr>
              <a:t>http://</a:t>
            </a:r>
            <a:r>
              <a:rPr lang="it-IT" sz="1800" dirty="0" err="1">
                <a:latin typeface="Helvetica"/>
                <a:cs typeface="Helvetica"/>
              </a:rPr>
              <a:t>www.esmeraldadiazaroca.com</a:t>
            </a:r>
            <a:r>
              <a:rPr lang="it-IT" sz="1800" dirty="0">
                <a:latin typeface="Helvetica"/>
                <a:cs typeface="Helvetica"/>
              </a:rPr>
              <a:t>/2014/02/5-herramientas-monitorizar-personalbranding.html</a:t>
            </a:r>
            <a:endParaRPr lang="es-ES" sz="1800" dirty="0">
              <a:latin typeface="Helvetica"/>
              <a:cs typeface="Helvetica"/>
            </a:endParaRPr>
          </a:p>
          <a:p>
            <a:r>
              <a:rPr lang="es-ES" sz="1800" dirty="0">
                <a:latin typeface="Helvetica"/>
                <a:cs typeface="Helvetica"/>
              </a:rPr>
              <a:t>Ayudas de privacidad de las diferentes redes</a:t>
            </a:r>
            <a:r>
              <a:rPr lang="es-ES" sz="1800" dirty="0" smtClean="0">
                <a:latin typeface="Helvetica"/>
                <a:cs typeface="Helvetica"/>
              </a:rPr>
              <a:t>.</a:t>
            </a:r>
          </a:p>
          <a:p>
            <a:pPr lvl="1"/>
            <a:r>
              <a:rPr lang="it-IT" sz="1800" dirty="0">
                <a:latin typeface="Helvetica"/>
                <a:cs typeface="Helvetica"/>
              </a:rPr>
              <a:t>Blogger Privacy Policy</a:t>
            </a:r>
            <a:endParaRPr lang="es-ES" sz="1800" dirty="0">
              <a:latin typeface="Helvetica"/>
              <a:cs typeface="Helvetica"/>
            </a:endParaRPr>
          </a:p>
          <a:p>
            <a:pPr lvl="1"/>
            <a:r>
              <a:rPr lang="it-IT" sz="1800" dirty="0" err="1">
                <a:latin typeface="Helvetica"/>
                <a:cs typeface="Helvetica"/>
              </a:rPr>
              <a:t>Facebook</a:t>
            </a:r>
            <a:r>
              <a:rPr lang="it-IT" sz="1800" dirty="0">
                <a:latin typeface="Helvetica"/>
                <a:cs typeface="Helvetica"/>
              </a:rPr>
              <a:t> Privacy Policy</a:t>
            </a:r>
            <a:endParaRPr lang="es-ES" sz="1800" dirty="0">
              <a:latin typeface="Helvetica"/>
              <a:cs typeface="Helvetica"/>
            </a:endParaRPr>
          </a:p>
          <a:p>
            <a:pPr lvl="1"/>
            <a:r>
              <a:rPr lang="it-IT" sz="1800" dirty="0">
                <a:latin typeface="Helvetica"/>
                <a:cs typeface="Helvetica"/>
              </a:rPr>
              <a:t>Google+ Privacy Policy</a:t>
            </a:r>
            <a:endParaRPr lang="es-ES" sz="1800" dirty="0">
              <a:latin typeface="Helvetica"/>
              <a:cs typeface="Helvetica"/>
            </a:endParaRPr>
          </a:p>
          <a:p>
            <a:pPr lvl="1"/>
            <a:r>
              <a:rPr lang="it-IT" sz="1800" dirty="0">
                <a:latin typeface="Helvetica"/>
                <a:cs typeface="Helvetica"/>
              </a:rPr>
              <a:t>Instagram Privacy </a:t>
            </a:r>
            <a:r>
              <a:rPr lang="it-IT" sz="1800" dirty="0" smtClean="0">
                <a:latin typeface="Helvetica"/>
                <a:cs typeface="Helvetica"/>
              </a:rPr>
              <a:t>Policy</a:t>
            </a:r>
          </a:p>
          <a:p>
            <a:pPr lvl="1"/>
            <a:r>
              <a:rPr lang="it-IT" sz="1800" dirty="0" err="1" smtClean="0">
                <a:latin typeface="Helvetica"/>
                <a:cs typeface="Helvetica"/>
              </a:rPr>
              <a:t>LikedIn</a:t>
            </a:r>
            <a:r>
              <a:rPr lang="it-IT" sz="1800" dirty="0" smtClean="0">
                <a:latin typeface="Helvetica"/>
                <a:cs typeface="Helvetica"/>
              </a:rPr>
              <a:t> Privacy Policy</a:t>
            </a:r>
            <a:endParaRPr lang="es-ES" sz="1800" dirty="0">
              <a:latin typeface="Helvetica"/>
              <a:cs typeface="Helvetica"/>
            </a:endParaRPr>
          </a:p>
          <a:p>
            <a:pPr lvl="1"/>
            <a:r>
              <a:rPr lang="it-IT" sz="1800" dirty="0" err="1" smtClean="0">
                <a:latin typeface="Helvetica"/>
                <a:cs typeface="Helvetica"/>
              </a:rPr>
              <a:t>Pinterest</a:t>
            </a:r>
            <a:r>
              <a:rPr lang="it-IT" sz="1800" dirty="0" smtClean="0">
                <a:latin typeface="Helvetica"/>
                <a:cs typeface="Helvetica"/>
              </a:rPr>
              <a:t> </a:t>
            </a:r>
            <a:r>
              <a:rPr lang="it-IT" sz="1800" dirty="0">
                <a:latin typeface="Helvetica"/>
                <a:cs typeface="Helvetica"/>
              </a:rPr>
              <a:t>Privacy Policy</a:t>
            </a:r>
            <a:endParaRPr lang="es-ES" sz="1800" dirty="0">
              <a:latin typeface="Helvetica"/>
              <a:cs typeface="Helvetica"/>
            </a:endParaRPr>
          </a:p>
          <a:p>
            <a:pPr lvl="1"/>
            <a:r>
              <a:rPr lang="it-IT" sz="1800" dirty="0" err="1">
                <a:latin typeface="Helvetica"/>
                <a:cs typeface="Helvetica"/>
              </a:rPr>
              <a:t>Tumblr</a:t>
            </a:r>
            <a:r>
              <a:rPr lang="it-IT" sz="1800" dirty="0">
                <a:latin typeface="Helvetica"/>
                <a:cs typeface="Helvetica"/>
              </a:rPr>
              <a:t> Privacy Policy</a:t>
            </a:r>
            <a:endParaRPr lang="es-ES" sz="1800" dirty="0">
              <a:latin typeface="Helvetica"/>
              <a:cs typeface="Helvetica"/>
            </a:endParaRPr>
          </a:p>
          <a:p>
            <a:pPr lvl="1"/>
            <a:r>
              <a:rPr lang="it-IT" sz="1800" dirty="0">
                <a:latin typeface="Helvetica"/>
                <a:cs typeface="Helvetica"/>
              </a:rPr>
              <a:t>Twitter Privacy </a:t>
            </a:r>
            <a:r>
              <a:rPr lang="it-IT" sz="1800" dirty="0" smtClean="0">
                <a:latin typeface="Helvetica"/>
                <a:cs typeface="Helvetica"/>
              </a:rPr>
              <a:t>Policy</a:t>
            </a:r>
          </a:p>
          <a:p>
            <a:pPr lvl="1"/>
            <a:r>
              <a:rPr lang="it-IT" sz="1800" dirty="0" err="1" smtClean="0">
                <a:latin typeface="Helvetica"/>
                <a:cs typeface="Helvetica"/>
              </a:rPr>
              <a:t>Snapchat</a:t>
            </a:r>
            <a:r>
              <a:rPr lang="it-IT" sz="1800" dirty="0" smtClean="0">
                <a:latin typeface="Helvetica"/>
                <a:cs typeface="Helvetica"/>
              </a:rPr>
              <a:t> Privacy Policy</a:t>
            </a:r>
            <a:endParaRPr lang="es-ES" sz="1800" dirty="0">
              <a:latin typeface="Helvetica"/>
              <a:cs typeface="Helvetica"/>
            </a:endParaRPr>
          </a:p>
          <a:p>
            <a:endParaRPr lang="es-ES" sz="1800" dirty="0"/>
          </a:p>
        </p:txBody>
      </p:sp>
    </p:spTree>
    <p:extLst>
      <p:ext uri="{BB962C8B-B14F-4D97-AF65-F5344CB8AC3E}">
        <p14:creationId xmlns:p14="http://schemas.microsoft.com/office/powerpoint/2010/main" val="2181838383"/>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endParaRPr lang="es-ES_tradnl" dirty="0"/>
          </a:p>
        </p:txBody>
      </p:sp>
      <p:sp>
        <p:nvSpPr>
          <p:cNvPr id="3" name="Subtítulo 2"/>
          <p:cNvSpPr>
            <a:spLocks noGrp="1"/>
          </p:cNvSpPr>
          <p:nvPr>
            <p:ph type="subTitle" idx="1"/>
          </p:nvPr>
        </p:nvSpPr>
        <p:spPr/>
        <p:txBody>
          <a:bodyPr/>
          <a:lstStyle/>
          <a:p>
            <a:endParaRPr lang="es-ES_tradnl"/>
          </a:p>
        </p:txBody>
      </p:sp>
      <p:pic>
        <p:nvPicPr>
          <p:cNvPr id="4" name="Imagen 3"/>
          <p:cNvPicPr>
            <a:picLocks noChangeAspect="1"/>
          </p:cNvPicPr>
          <p:nvPr/>
        </p:nvPicPr>
        <p:blipFill>
          <a:blip r:embed="rId2"/>
          <a:stretch>
            <a:fillRect/>
          </a:stretch>
        </p:blipFill>
        <p:spPr>
          <a:xfrm>
            <a:off x="2252" y="-19401"/>
            <a:ext cx="9144000" cy="6858000"/>
          </a:xfrm>
          <a:prstGeom prst="rect">
            <a:avLst/>
          </a:prstGeom>
        </p:spPr>
      </p:pic>
      <p:sp>
        <p:nvSpPr>
          <p:cNvPr id="7" name="Rettangolo 6"/>
          <p:cNvSpPr/>
          <p:nvPr/>
        </p:nvSpPr>
        <p:spPr>
          <a:xfrm>
            <a:off x="1259632" y="836713"/>
            <a:ext cx="6984776" cy="707886"/>
          </a:xfrm>
          <a:prstGeom prst="rect">
            <a:avLst/>
          </a:prstGeom>
        </p:spPr>
        <p:txBody>
          <a:bodyPr wrap="square">
            <a:spAutoFit/>
          </a:bodyPr>
          <a:lstStyle/>
          <a:p>
            <a:pPr algn="ctr"/>
            <a:endParaRPr lang="it-IT" altLang="it-IT" sz="2000" b="1" dirty="0" smtClean="0">
              <a:solidFill>
                <a:schemeClr val="bg1"/>
              </a:solidFill>
              <a:latin typeface="Helvetica" panose="020B0604020202020204" pitchFamily="34" charset="0"/>
              <a:cs typeface="Helvetica" panose="020B0604020202020204" pitchFamily="34" charset="0"/>
            </a:endParaRPr>
          </a:p>
          <a:p>
            <a:pPr algn="ctr"/>
            <a:endParaRPr lang="it-IT" sz="2000" b="1" dirty="0">
              <a:solidFill>
                <a:schemeClr val="bg1"/>
              </a:solidFill>
              <a:latin typeface="Helvetica" panose="020B0604020202020204" pitchFamily="34" charset="0"/>
              <a:cs typeface="Helvetica" panose="020B0604020202020204" pitchFamily="34" charset="0"/>
            </a:endParaRPr>
          </a:p>
        </p:txBody>
      </p:sp>
      <p:pic>
        <p:nvPicPr>
          <p:cNvPr id="5" name="Imagen 4" descr="logo_ceps22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50509" y="6021288"/>
            <a:ext cx="1656184" cy="398711"/>
          </a:xfrm>
          <a:prstGeom prst="rect">
            <a:avLst/>
          </a:prstGeom>
        </p:spPr>
      </p:pic>
      <p:sp>
        <p:nvSpPr>
          <p:cNvPr id="8" name="Rettangolo 6"/>
          <p:cNvSpPr/>
          <p:nvPr/>
        </p:nvSpPr>
        <p:spPr>
          <a:xfrm>
            <a:off x="1259632" y="836713"/>
            <a:ext cx="6984776" cy="707886"/>
          </a:xfrm>
          <a:prstGeom prst="rect">
            <a:avLst/>
          </a:prstGeom>
        </p:spPr>
        <p:txBody>
          <a:bodyPr wrap="square">
            <a:spAutoFit/>
          </a:bodyPr>
          <a:lstStyle/>
          <a:p>
            <a:pPr algn="ctr"/>
            <a:endParaRPr lang="it-IT" altLang="it-IT" sz="2000" b="1" dirty="0" smtClean="0">
              <a:solidFill>
                <a:schemeClr val="bg1"/>
              </a:solidFill>
              <a:latin typeface="Helvetica" panose="020B0604020202020204" pitchFamily="34" charset="0"/>
              <a:cs typeface="Helvetica" panose="020B0604020202020204" pitchFamily="34" charset="0"/>
            </a:endParaRPr>
          </a:p>
          <a:p>
            <a:pPr algn="ctr"/>
            <a:endParaRPr lang="it-IT" sz="2000" b="1" dirty="0">
              <a:solidFill>
                <a:schemeClr val="bg1"/>
              </a:solidFill>
              <a:latin typeface="Helvetica" panose="020B0604020202020204" pitchFamily="34" charset="0"/>
              <a:cs typeface="Helvetica" panose="020B0604020202020204" pitchFamily="34" charset="0"/>
            </a:endParaRPr>
          </a:p>
        </p:txBody>
      </p:sp>
      <p:sp>
        <p:nvSpPr>
          <p:cNvPr id="9" name="Rettangolo 6"/>
          <p:cNvSpPr/>
          <p:nvPr/>
        </p:nvSpPr>
        <p:spPr>
          <a:xfrm>
            <a:off x="1412032" y="989113"/>
            <a:ext cx="6984776" cy="707886"/>
          </a:xfrm>
          <a:prstGeom prst="rect">
            <a:avLst/>
          </a:prstGeom>
        </p:spPr>
        <p:txBody>
          <a:bodyPr wrap="square">
            <a:spAutoFit/>
          </a:bodyPr>
          <a:lstStyle/>
          <a:p>
            <a:pPr algn="ctr"/>
            <a:r>
              <a:rPr lang="it-IT" altLang="it-IT" sz="2000" b="1" dirty="0" smtClean="0">
                <a:solidFill>
                  <a:schemeClr val="bg1"/>
                </a:solidFill>
                <a:latin typeface="Helvetica" panose="020B0604020202020204" pitchFamily="34" charset="0"/>
                <a:cs typeface="Helvetica" panose="020B0604020202020204" pitchFamily="34" charset="0"/>
              </a:rPr>
              <a:t>COMUNICACIÓN EN REDES SOCIALES.</a:t>
            </a:r>
          </a:p>
          <a:p>
            <a:pPr algn="ctr"/>
            <a:endParaRPr lang="it-IT" sz="2000" b="1" dirty="0">
              <a:solidFill>
                <a:schemeClr val="bg1"/>
              </a:solidFill>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2392271936"/>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pic>
        <p:nvPicPr>
          <p:cNvPr id="100" name="Shape 100"/>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101" name="Shape 101"/>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lvl="0">
              <a:spcBef>
                <a:spcPts val="0"/>
              </a:spcBef>
              <a:buClr>
                <a:schemeClr val="lt1"/>
              </a:buClr>
              <a:buSzPct val="25000"/>
            </a:pPr>
            <a:r>
              <a:rPr lang="it-IT" altLang="it-IT" sz="2000" b="1" dirty="0">
                <a:solidFill>
                  <a:schemeClr val="bg1"/>
                </a:solidFill>
                <a:latin typeface="Helvetica" panose="020B0604020202020204" pitchFamily="34" charset="0"/>
                <a:cs typeface="Helvetica" panose="020B0604020202020204" pitchFamily="34" charset="0"/>
              </a:rPr>
              <a:t>COMUNICACIÓN EN REDES SOCIALES</a:t>
            </a:r>
            <a:endParaRPr lang="en-US" sz="1000" b="1" i="0" u="none" strike="noStrike" cap="none" dirty="0">
              <a:solidFill>
                <a:schemeClr val="lt1"/>
              </a:solidFill>
              <a:latin typeface="Helvetica Neue"/>
              <a:ea typeface="Helvetica Neue"/>
              <a:cs typeface="Helvetica Neue"/>
              <a:sym typeface="Helvetica Neue"/>
            </a:endParaRPr>
          </a:p>
        </p:txBody>
      </p:sp>
      <p:pic>
        <p:nvPicPr>
          <p:cNvPr id="102" name="Shape 102" descr="ejemplo_oferta.png"/>
          <p:cNvPicPr preferRelativeResize="0"/>
          <p:nvPr/>
        </p:nvPicPr>
        <p:blipFill rotWithShape="1">
          <a:blip r:embed="rId4">
            <a:alphaModFix/>
          </a:blip>
          <a:srcRect/>
          <a:stretch/>
        </p:blipFill>
        <p:spPr>
          <a:xfrm>
            <a:off x="457200" y="2348880"/>
            <a:ext cx="2954274" cy="1728191"/>
          </a:xfrm>
          <a:prstGeom prst="rect">
            <a:avLst/>
          </a:prstGeom>
          <a:noFill/>
          <a:ln>
            <a:noFill/>
          </a:ln>
        </p:spPr>
      </p:pic>
      <p:pic>
        <p:nvPicPr>
          <p:cNvPr id="103" name="Shape 103" descr="ejemploatlantic.png"/>
          <p:cNvPicPr preferRelativeResize="0"/>
          <p:nvPr/>
        </p:nvPicPr>
        <p:blipFill rotWithShape="1">
          <a:blip r:embed="rId5">
            <a:alphaModFix/>
          </a:blip>
          <a:srcRect/>
          <a:stretch/>
        </p:blipFill>
        <p:spPr>
          <a:xfrm>
            <a:off x="4466480" y="2348880"/>
            <a:ext cx="3489895" cy="2638701"/>
          </a:xfrm>
          <a:prstGeom prst="rect">
            <a:avLst/>
          </a:prstGeom>
          <a:noFill/>
          <a:ln>
            <a:noFill/>
          </a:ln>
        </p:spPr>
      </p:pic>
      <p:pic>
        <p:nvPicPr>
          <p:cNvPr id="104" name="Shape 104" descr="ejemplodisney.png"/>
          <p:cNvPicPr preferRelativeResize="0"/>
          <p:nvPr/>
        </p:nvPicPr>
        <p:blipFill rotWithShape="1">
          <a:blip r:embed="rId6">
            <a:alphaModFix/>
          </a:blip>
          <a:srcRect/>
          <a:stretch/>
        </p:blipFill>
        <p:spPr>
          <a:xfrm>
            <a:off x="457200" y="3967126"/>
            <a:ext cx="2954274" cy="2233374"/>
          </a:xfrm>
          <a:prstGeom prst="rect">
            <a:avLst/>
          </a:prstGeom>
          <a:noFill/>
          <a:ln>
            <a:noFill/>
          </a:ln>
        </p:spPr>
      </p:pic>
      <p:pic>
        <p:nvPicPr>
          <p:cNvPr id="105" name="Shape 105" descr="ejemploUPS.png"/>
          <p:cNvPicPr preferRelativeResize="0"/>
          <p:nvPr/>
        </p:nvPicPr>
        <p:blipFill rotWithShape="1">
          <a:blip r:embed="rId7">
            <a:alphaModFix/>
          </a:blip>
          <a:srcRect/>
          <a:stretch/>
        </p:blipFill>
        <p:spPr>
          <a:xfrm>
            <a:off x="5364087" y="4005064"/>
            <a:ext cx="1900794" cy="2780928"/>
          </a:xfrm>
          <a:prstGeom prst="rect">
            <a:avLst/>
          </a:prstGeom>
          <a:noFill/>
          <a:ln>
            <a:noFill/>
          </a:ln>
        </p:spPr>
      </p:pic>
    </p:spTree>
    <p:extLst>
      <p:ext uri="{BB962C8B-B14F-4D97-AF65-F5344CB8AC3E}">
        <p14:creationId xmlns:p14="http://schemas.microsoft.com/office/powerpoint/2010/main" val="1167635946"/>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Shape 101"/>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lvl="0">
              <a:spcBef>
                <a:spcPts val="0"/>
              </a:spcBef>
              <a:buClr>
                <a:schemeClr val="lt1"/>
              </a:buClr>
              <a:buSzPct val="25000"/>
            </a:pPr>
            <a:r>
              <a:rPr lang="it-IT" altLang="it-IT" sz="2000" b="1" dirty="0">
                <a:solidFill>
                  <a:schemeClr val="bg1"/>
                </a:solidFill>
                <a:latin typeface="Helvetica" panose="020B0604020202020204" pitchFamily="34" charset="0"/>
                <a:cs typeface="Helvetica" panose="020B0604020202020204" pitchFamily="34" charset="0"/>
              </a:rPr>
              <a:t>COMUNICACIÓN EN REDES SOCIALES</a:t>
            </a:r>
            <a:endParaRPr lang="en-US" sz="1000" b="1" i="0" u="none" strike="noStrike" cap="none" dirty="0">
              <a:solidFill>
                <a:schemeClr val="lt1"/>
              </a:solidFill>
              <a:latin typeface="Helvetica Neue"/>
              <a:ea typeface="Helvetica Neue"/>
              <a:cs typeface="Helvetica Neue"/>
              <a:sym typeface="Helvetica Neue"/>
            </a:endParaRPr>
          </a:p>
        </p:txBody>
      </p:sp>
      <p:pic>
        <p:nvPicPr>
          <p:cNvPr id="3" name="Imagen 2" descr="Captura de pantalla 2017-01-14 a las 21.30.19.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00" y="0"/>
            <a:ext cx="8915400" cy="6858000"/>
          </a:xfrm>
          <a:prstGeom prst="rect">
            <a:avLst/>
          </a:prstGeom>
        </p:spPr>
      </p:pic>
    </p:spTree>
    <p:extLst>
      <p:ext uri="{BB962C8B-B14F-4D97-AF65-F5344CB8AC3E}">
        <p14:creationId xmlns:p14="http://schemas.microsoft.com/office/powerpoint/2010/main" val="3287180901"/>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it-IT" altLang="it-IT" sz="2000" b="1" dirty="0">
                <a:solidFill>
                  <a:schemeClr val="bg1"/>
                </a:solidFill>
                <a:latin typeface="Helvetica" panose="020B0604020202020204" pitchFamily="34" charset="0"/>
                <a:cs typeface="Helvetica" panose="020B0604020202020204" pitchFamily="34" charset="0"/>
              </a:rPr>
              <a:t>COMUNICACIÓN EN REDES SOCIALES</a:t>
            </a:r>
            <a:endParaRPr lang="es-ES_tradnl" sz="1000" b="1" noProof="1">
              <a:solidFill>
                <a:schemeClr val="bg1"/>
              </a:solidFill>
              <a:latin typeface="Helvetica"/>
              <a:cs typeface="Helvetica"/>
            </a:endParaRPr>
          </a:p>
        </p:txBody>
      </p:sp>
      <p:pic>
        <p:nvPicPr>
          <p:cNvPr id="3" name="Imagen 2" descr="Captura de pantalla 2017-01-14 a las 21.32.16.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7016" y="25524"/>
            <a:ext cx="8856984" cy="6733490"/>
          </a:xfrm>
          <a:prstGeom prst="rect">
            <a:avLst/>
          </a:prstGeom>
        </p:spPr>
      </p:pic>
    </p:spTree>
    <p:extLst>
      <p:ext uri="{BB962C8B-B14F-4D97-AF65-F5344CB8AC3E}">
        <p14:creationId xmlns:p14="http://schemas.microsoft.com/office/powerpoint/2010/main" val="3777679829"/>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it-IT" altLang="it-IT" sz="2000" b="1" dirty="0">
                <a:solidFill>
                  <a:schemeClr val="bg1"/>
                </a:solidFill>
                <a:latin typeface="Helvetica" panose="020B0604020202020204" pitchFamily="34" charset="0"/>
                <a:cs typeface="Helvetica" panose="020B0604020202020204" pitchFamily="34" charset="0"/>
              </a:rPr>
              <a:t>COMUNICACIÓN EN REDES SOCIALES</a:t>
            </a:r>
            <a:endParaRPr lang="es-ES_tradnl" sz="1000" b="1" noProof="1">
              <a:solidFill>
                <a:schemeClr val="bg1"/>
              </a:solidFill>
              <a:latin typeface="Helvetica"/>
              <a:cs typeface="Helvetica"/>
            </a:endParaRPr>
          </a:p>
        </p:txBody>
      </p:sp>
      <p:pic>
        <p:nvPicPr>
          <p:cNvPr id="4" name="Imagen 3" descr="Captura de pantalla 2017-01-14 a las 21.35.40.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2600" y="0"/>
            <a:ext cx="8172603" cy="6858000"/>
          </a:xfrm>
          <a:prstGeom prst="rect">
            <a:avLst/>
          </a:prstGeom>
        </p:spPr>
      </p:pic>
    </p:spTree>
    <p:extLst>
      <p:ext uri="{BB962C8B-B14F-4D97-AF65-F5344CB8AC3E}">
        <p14:creationId xmlns:p14="http://schemas.microsoft.com/office/powerpoint/2010/main" val="2429176227"/>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it-IT" altLang="it-IT" sz="2000" b="1" dirty="0">
                <a:solidFill>
                  <a:schemeClr val="bg1"/>
                </a:solidFill>
                <a:latin typeface="Helvetica" panose="020B0604020202020204" pitchFamily="34" charset="0"/>
                <a:cs typeface="Helvetica" panose="020B0604020202020204" pitchFamily="34" charset="0"/>
              </a:rPr>
              <a:t>COMUNICACIÓN EN REDES SOCIALES</a:t>
            </a:r>
            <a:endParaRPr lang="es-ES_tradnl" sz="1000" b="1" noProof="1">
              <a:solidFill>
                <a:schemeClr val="bg1"/>
              </a:solidFill>
              <a:latin typeface="Helvetica"/>
              <a:cs typeface="Helvetica"/>
            </a:endParaRPr>
          </a:p>
        </p:txBody>
      </p:sp>
      <p:pic>
        <p:nvPicPr>
          <p:cNvPr id="6" name="Imagen 5" descr="Captura de pantalla 2017-01-14 a las 21.38.24.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 y="0"/>
            <a:ext cx="8371490" cy="6858000"/>
          </a:xfrm>
          <a:prstGeom prst="rect">
            <a:avLst/>
          </a:prstGeom>
        </p:spPr>
      </p:pic>
    </p:spTree>
    <p:extLst>
      <p:ext uri="{BB962C8B-B14F-4D97-AF65-F5344CB8AC3E}">
        <p14:creationId xmlns:p14="http://schemas.microsoft.com/office/powerpoint/2010/main" val="2815500200"/>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it-IT" altLang="it-IT" sz="2000" b="1" dirty="0">
                <a:solidFill>
                  <a:schemeClr val="bg1"/>
                </a:solidFill>
                <a:latin typeface="Helvetica" panose="020B0604020202020204" pitchFamily="34" charset="0"/>
                <a:cs typeface="Helvetica" panose="020B0604020202020204" pitchFamily="34" charset="0"/>
              </a:rPr>
              <a:t>COMUNICACIÓN EN REDES SOCIALES</a:t>
            </a:r>
            <a:endParaRPr lang="es-ES_tradnl" sz="1000" b="1" noProof="1">
              <a:solidFill>
                <a:schemeClr val="bg1"/>
              </a:solidFill>
              <a:latin typeface="Helvetica"/>
              <a:cs typeface="Helvetica"/>
            </a:endParaRPr>
          </a:p>
        </p:txBody>
      </p:sp>
      <p:pic>
        <p:nvPicPr>
          <p:cNvPr id="3" name="Imagen 2" descr="Captura de pantalla 2017-01-14 a las 21.39.2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12800"/>
            <a:ext cx="9144000" cy="5214857"/>
          </a:xfrm>
          <a:prstGeom prst="rect">
            <a:avLst/>
          </a:prstGeom>
        </p:spPr>
      </p:pic>
    </p:spTree>
    <p:extLst>
      <p:ext uri="{BB962C8B-B14F-4D97-AF65-F5344CB8AC3E}">
        <p14:creationId xmlns:p14="http://schemas.microsoft.com/office/powerpoint/2010/main" val="2528524806"/>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it-IT" altLang="it-IT" sz="2000" b="1" dirty="0">
                <a:solidFill>
                  <a:schemeClr val="bg1"/>
                </a:solidFill>
                <a:latin typeface="Helvetica" panose="020B0604020202020204" pitchFamily="34" charset="0"/>
                <a:cs typeface="Helvetica" panose="020B0604020202020204" pitchFamily="34" charset="0"/>
              </a:rPr>
              <a:t>COMUNICACIÓN EN REDES SOCIALES</a:t>
            </a:r>
            <a:endParaRPr lang="es-ES_tradnl" sz="1000" b="1" noProof="1">
              <a:solidFill>
                <a:schemeClr val="bg1"/>
              </a:solidFill>
              <a:latin typeface="Helvetica"/>
              <a:cs typeface="Helvetica"/>
            </a:endParaRPr>
          </a:p>
        </p:txBody>
      </p:sp>
      <p:pic>
        <p:nvPicPr>
          <p:cNvPr id="6" name="Imagen 5"/>
          <p:cNvPicPr>
            <a:picLocks noChangeAspect="1"/>
          </p:cNvPicPr>
          <p:nvPr/>
        </p:nvPicPr>
        <p:blipFill>
          <a:blip r:embed="rId2"/>
          <a:stretch>
            <a:fillRect/>
          </a:stretch>
        </p:blipFill>
        <p:spPr>
          <a:xfrm>
            <a:off x="0" y="0"/>
            <a:ext cx="9144000" cy="6858000"/>
          </a:xfrm>
          <a:prstGeom prst="rect">
            <a:avLst/>
          </a:prstGeom>
        </p:spPr>
      </p:pic>
      <p:sp>
        <p:nvSpPr>
          <p:cNvPr id="7" name="Rectángulo 6"/>
          <p:cNvSpPr/>
          <p:nvPr/>
        </p:nvSpPr>
        <p:spPr>
          <a:xfrm>
            <a:off x="2312231" y="692696"/>
            <a:ext cx="4519537" cy="369332"/>
          </a:xfrm>
          <a:prstGeom prst="rect">
            <a:avLst/>
          </a:prstGeom>
        </p:spPr>
        <p:txBody>
          <a:bodyPr wrap="none">
            <a:spAutoFit/>
          </a:bodyPr>
          <a:lstStyle/>
          <a:p>
            <a:r>
              <a:rPr lang="it-IT" altLang="it-IT" b="1" dirty="0">
                <a:solidFill>
                  <a:schemeClr val="bg1"/>
                </a:solidFill>
                <a:latin typeface="Helvetica" panose="020B0604020202020204" pitchFamily="34" charset="0"/>
                <a:cs typeface="Helvetica" panose="020B0604020202020204" pitchFamily="34" charset="0"/>
              </a:rPr>
              <a:t>COMUNICACIÓN EN REDES SOCIALES</a:t>
            </a:r>
            <a:endParaRPr lang="es-ES" dirty="0"/>
          </a:p>
        </p:txBody>
      </p:sp>
      <p:pic>
        <p:nvPicPr>
          <p:cNvPr id="8" name="Imagen 7" descr="Captura de pantalla 2017-01-14 a las 21.41.1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44" y="2823881"/>
            <a:ext cx="9144000" cy="3311658"/>
          </a:xfrm>
          <a:prstGeom prst="rect">
            <a:avLst/>
          </a:prstGeom>
        </p:spPr>
      </p:pic>
    </p:spTree>
    <p:extLst>
      <p:ext uri="{BB962C8B-B14F-4D97-AF65-F5344CB8AC3E}">
        <p14:creationId xmlns:p14="http://schemas.microsoft.com/office/powerpoint/2010/main" val="2049715807"/>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it-IT" altLang="it-IT" sz="2000" b="1" dirty="0">
                <a:solidFill>
                  <a:schemeClr val="bg1"/>
                </a:solidFill>
                <a:latin typeface="Helvetica" panose="020B0604020202020204" pitchFamily="34" charset="0"/>
                <a:cs typeface="Helvetica" panose="020B0604020202020204" pitchFamily="34" charset="0"/>
              </a:rPr>
              <a:t>COMUNICACIÓN EN REDES SOCIALES</a:t>
            </a:r>
            <a:endParaRPr lang="es-ES_tradnl" sz="1000" b="1" noProof="1">
              <a:solidFill>
                <a:schemeClr val="bg1"/>
              </a:solidFill>
              <a:latin typeface="Helvetica"/>
              <a:cs typeface="Helvetica"/>
            </a:endParaRPr>
          </a:p>
        </p:txBody>
      </p:sp>
      <p:sp>
        <p:nvSpPr>
          <p:cNvPr id="7" name="Rectángulo 6"/>
          <p:cNvSpPr/>
          <p:nvPr/>
        </p:nvSpPr>
        <p:spPr>
          <a:xfrm>
            <a:off x="2312231" y="692696"/>
            <a:ext cx="4519537" cy="369332"/>
          </a:xfrm>
          <a:prstGeom prst="rect">
            <a:avLst/>
          </a:prstGeom>
        </p:spPr>
        <p:txBody>
          <a:bodyPr wrap="none">
            <a:spAutoFit/>
          </a:bodyPr>
          <a:lstStyle/>
          <a:p>
            <a:r>
              <a:rPr lang="it-IT" altLang="it-IT" b="1" dirty="0">
                <a:solidFill>
                  <a:schemeClr val="bg1"/>
                </a:solidFill>
                <a:latin typeface="Helvetica" panose="020B0604020202020204" pitchFamily="34" charset="0"/>
                <a:cs typeface="Helvetica" panose="020B0604020202020204" pitchFamily="34" charset="0"/>
              </a:rPr>
              <a:t>COMUNICACIÓN EN REDES SOCIALES</a:t>
            </a:r>
            <a:endParaRPr lang="es-ES" dirty="0"/>
          </a:p>
        </p:txBody>
      </p:sp>
      <p:pic>
        <p:nvPicPr>
          <p:cNvPr id="3" name="Imagen 2" descr="Captura de pantalla 2017-01-14 a las 21.42.58.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31900" y="0"/>
            <a:ext cx="6665976" cy="6858000"/>
          </a:xfrm>
          <a:prstGeom prst="rect">
            <a:avLst/>
          </a:prstGeom>
        </p:spPr>
      </p:pic>
    </p:spTree>
    <p:extLst>
      <p:ext uri="{BB962C8B-B14F-4D97-AF65-F5344CB8AC3E}">
        <p14:creationId xmlns:p14="http://schemas.microsoft.com/office/powerpoint/2010/main" val="1129939496"/>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7"/>
            <a:ext cx="8229600" cy="1508125"/>
          </a:xfrm>
        </p:spPr>
        <p:txBody>
          <a:bodyPr>
            <a:normAutofit/>
          </a:bodyPr>
          <a:lstStyle/>
          <a:p>
            <a:r>
              <a:rPr lang="it-IT" altLang="it-IT" sz="2000" b="1" dirty="0" smtClean="0">
                <a:solidFill>
                  <a:schemeClr val="bg1"/>
                </a:solidFill>
                <a:latin typeface="Helvetica" panose="020B0604020202020204" pitchFamily="34" charset="0"/>
                <a:cs typeface="Helvetica" panose="020B0604020202020204" pitchFamily="34" charset="0"/>
              </a:rPr>
              <a:t>UNIT </a:t>
            </a:r>
            <a:r>
              <a:rPr lang="it-IT" altLang="it-IT" sz="2000" b="1" dirty="0">
                <a:solidFill>
                  <a:schemeClr val="bg1"/>
                </a:solidFill>
                <a:latin typeface="Helvetica" panose="020B0604020202020204" pitchFamily="34" charset="0"/>
                <a:cs typeface="Helvetica" panose="020B0604020202020204" pitchFamily="34" charset="0"/>
              </a:rPr>
              <a:t>3</a:t>
            </a:r>
            <a:br>
              <a:rPr lang="it-IT" altLang="it-IT" sz="2000" b="1" dirty="0">
                <a:solidFill>
                  <a:schemeClr val="bg1"/>
                </a:solidFill>
                <a:latin typeface="Helvetica" panose="020B0604020202020204" pitchFamily="34" charset="0"/>
                <a:cs typeface="Helvetica" panose="020B0604020202020204" pitchFamily="34" charset="0"/>
              </a:rPr>
            </a:br>
            <a:r>
              <a:rPr lang="it-IT" altLang="it-IT" sz="2000" b="1" dirty="0">
                <a:solidFill>
                  <a:schemeClr val="bg1"/>
                </a:solidFill>
                <a:latin typeface="Helvetica" panose="020B0604020202020204" pitchFamily="34" charset="0"/>
                <a:cs typeface="Helvetica" panose="020B0604020202020204" pitchFamily="34" charset="0"/>
              </a:rPr>
              <a:t>ON LINE REPUTATION &amp; </a:t>
            </a:r>
            <a:r>
              <a:rPr lang="it-IT" altLang="it-IT" sz="2000" b="1" dirty="0" smtClean="0">
                <a:solidFill>
                  <a:schemeClr val="bg1"/>
                </a:solidFill>
                <a:latin typeface="Helvetica" panose="020B0604020202020204" pitchFamily="34" charset="0"/>
                <a:cs typeface="Helvetica" panose="020B0604020202020204" pitchFamily="34" charset="0"/>
              </a:rPr>
              <a:t>SELF-BRANDING</a:t>
            </a:r>
            <a:br>
              <a:rPr lang="it-IT" altLang="it-IT" sz="2000" b="1" dirty="0" smtClean="0">
                <a:solidFill>
                  <a:schemeClr val="bg1"/>
                </a:solidFill>
                <a:latin typeface="Helvetica" panose="020B0604020202020204" pitchFamily="34" charset="0"/>
                <a:cs typeface="Helvetica" panose="020B0604020202020204" pitchFamily="34" charset="0"/>
              </a:rPr>
            </a:br>
            <a:r>
              <a:rPr lang="it-IT" altLang="it-IT" sz="2000" b="1" dirty="0">
                <a:solidFill>
                  <a:schemeClr val="bg1"/>
                </a:solidFill>
                <a:latin typeface="Helvetica" panose="020B0604020202020204" pitchFamily="34" charset="0"/>
                <a:cs typeface="Helvetica" panose="020B0604020202020204" pitchFamily="34" charset="0"/>
              </a:rPr>
              <a:t/>
            </a:r>
            <a:br>
              <a:rPr lang="it-IT" altLang="it-IT" sz="2000" b="1" dirty="0">
                <a:solidFill>
                  <a:schemeClr val="bg1"/>
                </a:solidFill>
                <a:latin typeface="Helvetica" panose="020B0604020202020204" pitchFamily="34" charset="0"/>
                <a:cs typeface="Helvetica" panose="020B0604020202020204" pitchFamily="34" charset="0"/>
              </a:rPr>
            </a:br>
            <a:r>
              <a:rPr lang="it-IT" altLang="it-IT" sz="2000" b="1" dirty="0">
                <a:solidFill>
                  <a:schemeClr val="bg1"/>
                </a:solidFill>
                <a:latin typeface="Helvetica" panose="020B0604020202020204" pitchFamily="34" charset="0"/>
                <a:cs typeface="Helvetica" panose="020B0604020202020204" pitchFamily="34" charset="0"/>
              </a:rPr>
              <a:t>L</a:t>
            </a:r>
            <a:r>
              <a:rPr lang="it-IT" altLang="it-IT" sz="2000" b="1" dirty="0" smtClean="0">
                <a:solidFill>
                  <a:schemeClr val="bg1"/>
                </a:solidFill>
              </a:rPr>
              <a:t>ET’S START WITH SOME QUESTIONS …</a:t>
            </a:r>
            <a:endParaRPr lang="it-IT" altLang="it-IT" sz="2000" b="1" dirty="0">
              <a:solidFill>
                <a:schemeClr val="bg1"/>
              </a:solidFill>
            </a:endParaRPr>
          </a:p>
        </p:txBody>
      </p:sp>
      <p:pic>
        <p:nvPicPr>
          <p:cNvPr id="7" name="Comercial Safe Internet Banking 'Amazing Mind Reader Reveals His 'Gift'' Subtitulado.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51520" y="188640"/>
            <a:ext cx="8712968" cy="6534726"/>
          </a:xfrm>
          <a:prstGeom prst="rect">
            <a:avLst/>
          </a:prstGeom>
        </p:spPr>
      </p:pic>
    </p:spTree>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vol="80000">
                <p:cTn id="7" fill="hold" display="0">
                  <p:stCondLst>
                    <p:cond delay="indefinite"/>
                  </p:stCondLst>
                </p:cTn>
                <p:tgtEl>
                  <p:spTgt spid="7"/>
                </p:tgtEl>
              </p:cMediaNode>
            </p:vide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it-IT" altLang="it-IT" sz="2000" b="1" dirty="0">
                <a:solidFill>
                  <a:schemeClr val="bg1"/>
                </a:solidFill>
                <a:latin typeface="Helvetica" panose="020B0604020202020204" pitchFamily="34" charset="0"/>
                <a:cs typeface="Helvetica" panose="020B0604020202020204" pitchFamily="34" charset="0"/>
              </a:rPr>
              <a:t>COMUNICACIÓN EN REDES SOCIALES</a:t>
            </a:r>
            <a:endParaRPr lang="es-ES_tradnl" sz="1000" b="1" noProof="1">
              <a:solidFill>
                <a:schemeClr val="bg1"/>
              </a:solidFill>
              <a:latin typeface="Helvetica"/>
              <a:cs typeface="Helvetica"/>
            </a:endParaRPr>
          </a:p>
        </p:txBody>
      </p:sp>
      <p:sp>
        <p:nvSpPr>
          <p:cNvPr id="7" name="Rectángulo 6"/>
          <p:cNvSpPr/>
          <p:nvPr/>
        </p:nvSpPr>
        <p:spPr>
          <a:xfrm>
            <a:off x="2312231" y="692696"/>
            <a:ext cx="4519537" cy="369332"/>
          </a:xfrm>
          <a:prstGeom prst="rect">
            <a:avLst/>
          </a:prstGeom>
        </p:spPr>
        <p:txBody>
          <a:bodyPr wrap="none">
            <a:spAutoFit/>
          </a:bodyPr>
          <a:lstStyle/>
          <a:p>
            <a:r>
              <a:rPr lang="it-IT" altLang="it-IT" b="1" dirty="0">
                <a:solidFill>
                  <a:schemeClr val="bg1"/>
                </a:solidFill>
                <a:latin typeface="Helvetica" panose="020B0604020202020204" pitchFamily="34" charset="0"/>
                <a:cs typeface="Helvetica" panose="020B0604020202020204" pitchFamily="34" charset="0"/>
              </a:rPr>
              <a:t>COMUNICACIÓN EN REDES SOCIALES</a:t>
            </a:r>
            <a:endParaRPr lang="es-ES" dirty="0"/>
          </a:p>
        </p:txBody>
      </p:sp>
      <p:pic>
        <p:nvPicPr>
          <p:cNvPr id="5" name="Imagen 4"/>
          <p:cNvPicPr>
            <a:picLocks noChangeAspect="1"/>
          </p:cNvPicPr>
          <p:nvPr/>
        </p:nvPicPr>
        <p:blipFill>
          <a:blip r:embed="rId2"/>
          <a:stretch>
            <a:fillRect/>
          </a:stretch>
        </p:blipFill>
        <p:spPr>
          <a:xfrm>
            <a:off x="0" y="0"/>
            <a:ext cx="9144000" cy="6858000"/>
          </a:xfrm>
          <a:prstGeom prst="rect">
            <a:avLst/>
          </a:prstGeom>
        </p:spPr>
      </p:pic>
      <p:sp>
        <p:nvSpPr>
          <p:cNvPr id="6" name="Rectángulo 5"/>
          <p:cNvSpPr/>
          <p:nvPr/>
        </p:nvSpPr>
        <p:spPr>
          <a:xfrm>
            <a:off x="2464631" y="845096"/>
            <a:ext cx="4519537" cy="369332"/>
          </a:xfrm>
          <a:prstGeom prst="rect">
            <a:avLst/>
          </a:prstGeom>
        </p:spPr>
        <p:txBody>
          <a:bodyPr wrap="none">
            <a:spAutoFit/>
          </a:bodyPr>
          <a:lstStyle/>
          <a:p>
            <a:r>
              <a:rPr lang="it-IT" altLang="it-IT" b="1" dirty="0">
                <a:solidFill>
                  <a:schemeClr val="bg1"/>
                </a:solidFill>
                <a:latin typeface="Helvetica" panose="020B0604020202020204" pitchFamily="34" charset="0"/>
                <a:cs typeface="Helvetica" panose="020B0604020202020204" pitchFamily="34" charset="0"/>
              </a:rPr>
              <a:t>COMUNICACIÓN EN REDES SOCIALES</a:t>
            </a:r>
            <a:endParaRPr lang="es-ES" dirty="0"/>
          </a:p>
        </p:txBody>
      </p:sp>
      <p:pic>
        <p:nvPicPr>
          <p:cNvPr id="4" name="Imagen 3" descr="Captura de pantalla 2017-01-14 a las 21.45.0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2" y="2270681"/>
            <a:ext cx="9144000" cy="764619"/>
          </a:xfrm>
          <a:prstGeom prst="rect">
            <a:avLst/>
          </a:prstGeom>
        </p:spPr>
      </p:pic>
      <p:pic>
        <p:nvPicPr>
          <p:cNvPr id="8" name="Imagen 7" descr="Captura de pantalla 2017-01-14 a las 21.45.32.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00192" y="2660650"/>
            <a:ext cx="2743200" cy="749300"/>
          </a:xfrm>
          <a:prstGeom prst="rect">
            <a:avLst/>
          </a:prstGeom>
        </p:spPr>
      </p:pic>
      <p:pic>
        <p:nvPicPr>
          <p:cNvPr id="9" name="Imagen 8" descr="Captura de pantalla 2017-01-14 a las 21.46.06.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7200" y="3035300"/>
            <a:ext cx="5465812" cy="3234392"/>
          </a:xfrm>
          <a:prstGeom prst="rect">
            <a:avLst/>
          </a:prstGeom>
        </p:spPr>
      </p:pic>
    </p:spTree>
    <p:extLst>
      <p:ext uri="{BB962C8B-B14F-4D97-AF65-F5344CB8AC3E}">
        <p14:creationId xmlns:p14="http://schemas.microsoft.com/office/powerpoint/2010/main" val="2578341763"/>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it-IT" altLang="it-IT" sz="2000" b="1" dirty="0">
                <a:solidFill>
                  <a:schemeClr val="bg1"/>
                </a:solidFill>
                <a:latin typeface="Helvetica" panose="020B0604020202020204" pitchFamily="34" charset="0"/>
                <a:cs typeface="Helvetica" panose="020B0604020202020204" pitchFamily="34" charset="0"/>
              </a:rPr>
              <a:t>COMUNICACIÓN EN REDES SOCIALES</a:t>
            </a:r>
            <a:endParaRPr lang="es-ES_tradnl" sz="1000" b="1" noProof="1">
              <a:solidFill>
                <a:schemeClr val="bg1"/>
              </a:solidFill>
              <a:latin typeface="Helvetica"/>
              <a:cs typeface="Helvetica"/>
            </a:endParaRPr>
          </a:p>
        </p:txBody>
      </p:sp>
      <p:sp>
        <p:nvSpPr>
          <p:cNvPr id="7" name="Rectángulo 6"/>
          <p:cNvSpPr/>
          <p:nvPr/>
        </p:nvSpPr>
        <p:spPr>
          <a:xfrm>
            <a:off x="2312231" y="692696"/>
            <a:ext cx="4519537" cy="369332"/>
          </a:xfrm>
          <a:prstGeom prst="rect">
            <a:avLst/>
          </a:prstGeom>
        </p:spPr>
        <p:txBody>
          <a:bodyPr wrap="none">
            <a:spAutoFit/>
          </a:bodyPr>
          <a:lstStyle/>
          <a:p>
            <a:r>
              <a:rPr lang="it-IT" altLang="it-IT" b="1" dirty="0">
                <a:solidFill>
                  <a:schemeClr val="bg1"/>
                </a:solidFill>
                <a:latin typeface="Helvetica" panose="020B0604020202020204" pitchFamily="34" charset="0"/>
                <a:cs typeface="Helvetica" panose="020B0604020202020204" pitchFamily="34" charset="0"/>
              </a:rPr>
              <a:t>COMUNICACIÓN EN REDES SOCIALES</a:t>
            </a:r>
            <a:endParaRPr lang="es-ES" dirty="0"/>
          </a:p>
        </p:txBody>
      </p:sp>
      <p:pic>
        <p:nvPicPr>
          <p:cNvPr id="5" name="Imagen 4"/>
          <p:cNvPicPr>
            <a:picLocks noChangeAspect="1"/>
          </p:cNvPicPr>
          <p:nvPr/>
        </p:nvPicPr>
        <p:blipFill>
          <a:blip r:embed="rId2"/>
          <a:stretch>
            <a:fillRect/>
          </a:stretch>
        </p:blipFill>
        <p:spPr>
          <a:xfrm>
            <a:off x="0" y="0"/>
            <a:ext cx="9144000" cy="6858000"/>
          </a:xfrm>
          <a:prstGeom prst="rect">
            <a:avLst/>
          </a:prstGeom>
        </p:spPr>
      </p:pic>
      <p:sp>
        <p:nvSpPr>
          <p:cNvPr id="6" name="Rectángulo 5"/>
          <p:cNvSpPr/>
          <p:nvPr/>
        </p:nvSpPr>
        <p:spPr>
          <a:xfrm>
            <a:off x="2464631" y="845096"/>
            <a:ext cx="4519537" cy="369332"/>
          </a:xfrm>
          <a:prstGeom prst="rect">
            <a:avLst/>
          </a:prstGeom>
        </p:spPr>
        <p:txBody>
          <a:bodyPr wrap="none">
            <a:spAutoFit/>
          </a:bodyPr>
          <a:lstStyle/>
          <a:p>
            <a:r>
              <a:rPr lang="it-IT" altLang="it-IT" b="1" dirty="0">
                <a:solidFill>
                  <a:schemeClr val="bg1"/>
                </a:solidFill>
                <a:latin typeface="Helvetica" panose="020B0604020202020204" pitchFamily="34" charset="0"/>
                <a:cs typeface="Helvetica" panose="020B0604020202020204" pitchFamily="34" charset="0"/>
              </a:rPr>
              <a:t>COMUNICACIÓN EN REDES SOCIALES</a:t>
            </a:r>
            <a:endParaRPr lang="es-ES" dirty="0"/>
          </a:p>
        </p:txBody>
      </p:sp>
      <p:pic>
        <p:nvPicPr>
          <p:cNvPr id="4" name="Imagen 3" descr="Captura de pantalla 2017-01-14 a las 21.45.0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2" y="2270681"/>
            <a:ext cx="9144000" cy="764619"/>
          </a:xfrm>
          <a:prstGeom prst="rect">
            <a:avLst/>
          </a:prstGeom>
        </p:spPr>
      </p:pic>
      <p:pic>
        <p:nvPicPr>
          <p:cNvPr id="8" name="Imagen 7" descr="Captura de pantalla 2017-01-14 a las 21.45.32.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00192" y="2660650"/>
            <a:ext cx="2743200" cy="749300"/>
          </a:xfrm>
          <a:prstGeom prst="rect">
            <a:avLst/>
          </a:prstGeom>
        </p:spPr>
      </p:pic>
      <p:pic>
        <p:nvPicPr>
          <p:cNvPr id="3" name="Imagen 2" descr="Captura de pantalla 2017-01-14 a las 21.50.38.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7200" y="3140968"/>
            <a:ext cx="5698976" cy="3424278"/>
          </a:xfrm>
          <a:prstGeom prst="rect">
            <a:avLst/>
          </a:prstGeom>
        </p:spPr>
      </p:pic>
    </p:spTree>
    <p:extLst>
      <p:ext uri="{BB962C8B-B14F-4D97-AF65-F5344CB8AC3E}">
        <p14:creationId xmlns:p14="http://schemas.microsoft.com/office/powerpoint/2010/main" val="4017367978"/>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it-IT" altLang="it-IT" sz="2000" b="1" dirty="0">
                <a:solidFill>
                  <a:schemeClr val="bg1"/>
                </a:solidFill>
                <a:latin typeface="Helvetica" panose="020B0604020202020204" pitchFamily="34" charset="0"/>
                <a:cs typeface="Helvetica" panose="020B0604020202020204" pitchFamily="34" charset="0"/>
              </a:rPr>
              <a:t>COMUNICACIÓN EN REDES SOCIALES</a:t>
            </a:r>
            <a:endParaRPr lang="es-ES_tradnl" sz="1000" b="1" noProof="1">
              <a:solidFill>
                <a:schemeClr val="bg1"/>
              </a:solidFill>
              <a:latin typeface="Helvetica"/>
              <a:cs typeface="Helvetica"/>
            </a:endParaRPr>
          </a:p>
        </p:txBody>
      </p:sp>
      <p:sp>
        <p:nvSpPr>
          <p:cNvPr id="7" name="Rectángulo 6"/>
          <p:cNvSpPr/>
          <p:nvPr/>
        </p:nvSpPr>
        <p:spPr>
          <a:xfrm>
            <a:off x="2312231" y="692696"/>
            <a:ext cx="4519537" cy="369332"/>
          </a:xfrm>
          <a:prstGeom prst="rect">
            <a:avLst/>
          </a:prstGeom>
        </p:spPr>
        <p:txBody>
          <a:bodyPr wrap="none">
            <a:spAutoFit/>
          </a:bodyPr>
          <a:lstStyle/>
          <a:p>
            <a:r>
              <a:rPr lang="it-IT" altLang="it-IT" b="1" dirty="0">
                <a:solidFill>
                  <a:schemeClr val="bg1"/>
                </a:solidFill>
                <a:latin typeface="Helvetica" panose="020B0604020202020204" pitchFamily="34" charset="0"/>
                <a:cs typeface="Helvetica" panose="020B0604020202020204" pitchFamily="34" charset="0"/>
              </a:rPr>
              <a:t>COMUNICACIÓN EN REDES SOCIALES</a:t>
            </a:r>
            <a:endParaRPr lang="es-ES" dirty="0"/>
          </a:p>
        </p:txBody>
      </p:sp>
      <p:pic>
        <p:nvPicPr>
          <p:cNvPr id="5" name="Imagen 4"/>
          <p:cNvPicPr>
            <a:picLocks noChangeAspect="1"/>
          </p:cNvPicPr>
          <p:nvPr/>
        </p:nvPicPr>
        <p:blipFill>
          <a:blip r:embed="rId2"/>
          <a:stretch>
            <a:fillRect/>
          </a:stretch>
        </p:blipFill>
        <p:spPr>
          <a:xfrm>
            <a:off x="0" y="0"/>
            <a:ext cx="9144000" cy="6858000"/>
          </a:xfrm>
          <a:prstGeom prst="rect">
            <a:avLst/>
          </a:prstGeom>
        </p:spPr>
      </p:pic>
      <p:sp>
        <p:nvSpPr>
          <p:cNvPr id="6" name="Rectángulo 5"/>
          <p:cNvSpPr/>
          <p:nvPr/>
        </p:nvSpPr>
        <p:spPr>
          <a:xfrm>
            <a:off x="2464631" y="845096"/>
            <a:ext cx="4519537" cy="369332"/>
          </a:xfrm>
          <a:prstGeom prst="rect">
            <a:avLst/>
          </a:prstGeom>
        </p:spPr>
        <p:txBody>
          <a:bodyPr wrap="none">
            <a:spAutoFit/>
          </a:bodyPr>
          <a:lstStyle/>
          <a:p>
            <a:r>
              <a:rPr lang="it-IT" altLang="it-IT" b="1" dirty="0">
                <a:solidFill>
                  <a:schemeClr val="bg1"/>
                </a:solidFill>
                <a:latin typeface="Helvetica" panose="020B0604020202020204" pitchFamily="34" charset="0"/>
                <a:cs typeface="Helvetica" panose="020B0604020202020204" pitchFamily="34" charset="0"/>
              </a:rPr>
              <a:t>COMUNICACIÓN EN REDES SOCIALES</a:t>
            </a:r>
            <a:endParaRPr lang="es-ES" dirty="0"/>
          </a:p>
        </p:txBody>
      </p:sp>
      <p:pic>
        <p:nvPicPr>
          <p:cNvPr id="4" name="Imagen 3" descr="Captura de pantalla 2017-01-14 a las 21.45.0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2" y="2270681"/>
            <a:ext cx="9144000" cy="764619"/>
          </a:xfrm>
          <a:prstGeom prst="rect">
            <a:avLst/>
          </a:prstGeom>
        </p:spPr>
      </p:pic>
      <p:pic>
        <p:nvPicPr>
          <p:cNvPr id="8" name="Imagen 7" descr="Captura de pantalla 2017-01-14 a las 21.45.32.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00192" y="2660650"/>
            <a:ext cx="2743200" cy="749300"/>
          </a:xfrm>
          <a:prstGeom prst="rect">
            <a:avLst/>
          </a:prstGeom>
        </p:spPr>
      </p:pic>
      <p:pic>
        <p:nvPicPr>
          <p:cNvPr id="9" name="Imagen 8" descr="Captura de pantalla 2017-01-14 a las 21.51.42.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3528" y="2924944"/>
            <a:ext cx="5978338" cy="3600400"/>
          </a:xfrm>
          <a:prstGeom prst="rect">
            <a:avLst/>
          </a:prstGeom>
        </p:spPr>
      </p:pic>
    </p:spTree>
    <p:extLst>
      <p:ext uri="{BB962C8B-B14F-4D97-AF65-F5344CB8AC3E}">
        <p14:creationId xmlns:p14="http://schemas.microsoft.com/office/powerpoint/2010/main" val="4049439148"/>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pic>
        <p:nvPicPr>
          <p:cNvPr id="128" name="Shape 128"/>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129" name="Shape 129"/>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lvl="0">
              <a:spcBef>
                <a:spcPts val="0"/>
              </a:spcBef>
              <a:buClr>
                <a:schemeClr val="lt1"/>
              </a:buClr>
              <a:buSzPct val="25000"/>
            </a:pPr>
            <a:r>
              <a:rPr lang="it-IT" altLang="it-IT" sz="2000" b="1" dirty="0">
                <a:solidFill>
                  <a:schemeClr val="bg1"/>
                </a:solidFill>
                <a:latin typeface="Helvetica" panose="020B0604020202020204" pitchFamily="34" charset="0"/>
                <a:cs typeface="Helvetica" panose="020B0604020202020204" pitchFamily="34" charset="0"/>
              </a:rPr>
              <a:t>COMUNICACIÓN EN REDES SOCIALES</a:t>
            </a:r>
            <a:endParaRPr lang="en-US" sz="1000" b="1" i="0" u="none" strike="noStrike" cap="none" dirty="0">
              <a:solidFill>
                <a:schemeClr val="lt1"/>
              </a:solidFill>
              <a:latin typeface="Helvetica Neue"/>
              <a:ea typeface="Helvetica Neue"/>
              <a:cs typeface="Helvetica Neue"/>
              <a:sym typeface="Helvetica Neue"/>
            </a:endParaRPr>
          </a:p>
        </p:txBody>
      </p:sp>
      <p:sp>
        <p:nvSpPr>
          <p:cNvPr id="130" name="Shape 130"/>
          <p:cNvSpPr/>
          <p:nvPr/>
        </p:nvSpPr>
        <p:spPr>
          <a:xfrm>
            <a:off x="3779912" y="6093296"/>
            <a:ext cx="1296143" cy="159459"/>
          </a:xfrm>
          <a:prstGeom prst="rect">
            <a:avLst/>
          </a:prstGeom>
          <a:solidFill>
            <a:schemeClr val="lt1"/>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pic>
        <p:nvPicPr>
          <p:cNvPr id="131" name="Shape 131" descr="Personal-brand-facebook.png"/>
          <p:cNvPicPr preferRelativeResize="0"/>
          <p:nvPr/>
        </p:nvPicPr>
        <p:blipFill rotWithShape="1">
          <a:blip r:embed="rId4">
            <a:alphaModFix/>
          </a:blip>
          <a:srcRect/>
          <a:stretch/>
        </p:blipFill>
        <p:spPr>
          <a:xfrm>
            <a:off x="457200" y="2348880"/>
            <a:ext cx="5714999" cy="1904999"/>
          </a:xfrm>
          <a:prstGeom prst="rect">
            <a:avLst/>
          </a:prstGeom>
          <a:noFill/>
          <a:ln>
            <a:noFill/>
          </a:ln>
        </p:spPr>
      </p:pic>
      <p:sp>
        <p:nvSpPr>
          <p:cNvPr id="132" name="Shape 132"/>
          <p:cNvSpPr txBox="1"/>
          <p:nvPr/>
        </p:nvSpPr>
        <p:spPr>
          <a:xfrm>
            <a:off x="457200" y="4941167"/>
            <a:ext cx="8263800" cy="1077217"/>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600" dirty="0" smtClean="0">
                <a:solidFill>
                  <a:schemeClr val="dk1"/>
                </a:solidFill>
                <a:latin typeface="Helvetica Neue"/>
                <a:ea typeface="Helvetica Neue"/>
                <a:cs typeface="Helvetica Neue"/>
                <a:sym typeface="Helvetica Neue"/>
              </a:rPr>
              <a:t>Se </a:t>
            </a:r>
            <a:r>
              <a:rPr lang="en-US" sz="1600" dirty="0" err="1" smtClean="0">
                <a:solidFill>
                  <a:schemeClr val="dk1"/>
                </a:solidFill>
                <a:latin typeface="Helvetica Neue"/>
                <a:ea typeface="Helvetica Neue"/>
                <a:cs typeface="Helvetica Neue"/>
                <a:sym typeface="Helvetica Neue"/>
              </a:rPr>
              <a:t>recomienda</a:t>
            </a:r>
            <a:r>
              <a:rPr lang="en-US" sz="1600" dirty="0" smtClean="0">
                <a:solidFill>
                  <a:schemeClr val="dk1"/>
                </a:solidFill>
                <a:latin typeface="Helvetica Neue"/>
                <a:ea typeface="Helvetica Neue"/>
                <a:cs typeface="Helvetica Neue"/>
                <a:sym typeface="Helvetica Neue"/>
              </a:rPr>
              <a:t> </a:t>
            </a:r>
            <a:r>
              <a:rPr lang="en-US" sz="1600" dirty="0" err="1" smtClean="0">
                <a:solidFill>
                  <a:schemeClr val="dk1"/>
                </a:solidFill>
                <a:latin typeface="Helvetica Neue"/>
                <a:ea typeface="Helvetica Neue"/>
                <a:cs typeface="Helvetica Neue"/>
                <a:sym typeface="Helvetica Neue"/>
              </a:rPr>
              <a:t>usar</a:t>
            </a:r>
            <a:r>
              <a:rPr lang="en-US" sz="1600" dirty="0" smtClean="0">
                <a:solidFill>
                  <a:schemeClr val="dk1"/>
                </a:solidFill>
                <a:latin typeface="Helvetica Neue"/>
                <a:ea typeface="Helvetica Neue"/>
                <a:cs typeface="Helvetica Neue"/>
                <a:sym typeface="Helvetica Neue"/>
              </a:rPr>
              <a:t> la red con un ratio de 40/60 </a:t>
            </a:r>
            <a:r>
              <a:rPr lang="en-US" sz="1600" dirty="0" err="1" smtClean="0">
                <a:solidFill>
                  <a:schemeClr val="dk1"/>
                </a:solidFill>
                <a:latin typeface="Helvetica Neue"/>
                <a:ea typeface="Helvetica Neue"/>
                <a:cs typeface="Helvetica Neue"/>
                <a:sym typeface="Helvetica Neue"/>
              </a:rPr>
              <a:t>para</a:t>
            </a:r>
            <a:r>
              <a:rPr lang="en-US" sz="1600" dirty="0" smtClean="0">
                <a:solidFill>
                  <a:schemeClr val="dk1"/>
                </a:solidFill>
                <a:latin typeface="Helvetica Neue"/>
                <a:ea typeface="Helvetica Neue"/>
                <a:cs typeface="Helvetica Neue"/>
                <a:sym typeface="Helvetica Neue"/>
              </a:rPr>
              <a:t> </a:t>
            </a:r>
            <a:r>
              <a:rPr lang="en-US" sz="1600" dirty="0" err="1" smtClean="0">
                <a:solidFill>
                  <a:schemeClr val="dk1"/>
                </a:solidFill>
                <a:latin typeface="Helvetica Neue"/>
                <a:ea typeface="Helvetica Neue"/>
                <a:cs typeface="Helvetica Neue"/>
                <a:sym typeface="Helvetica Neue"/>
              </a:rPr>
              <a:t>resaltar</a:t>
            </a:r>
            <a:r>
              <a:rPr lang="en-US" sz="1600" dirty="0" smtClean="0">
                <a:solidFill>
                  <a:schemeClr val="dk1"/>
                </a:solidFill>
                <a:latin typeface="Helvetica Neue"/>
                <a:ea typeface="Helvetica Neue"/>
                <a:cs typeface="Helvetica Neue"/>
                <a:sym typeface="Helvetica Neue"/>
              </a:rPr>
              <a:t> </a:t>
            </a:r>
            <a:r>
              <a:rPr lang="en-US" sz="1600" dirty="0" err="1" smtClean="0">
                <a:solidFill>
                  <a:schemeClr val="dk1"/>
                </a:solidFill>
                <a:latin typeface="Helvetica Neue"/>
                <a:ea typeface="Helvetica Neue"/>
                <a:cs typeface="Helvetica Neue"/>
                <a:sym typeface="Helvetica Neue"/>
              </a:rPr>
              <a:t>las</a:t>
            </a:r>
            <a:r>
              <a:rPr lang="en-US" sz="1600" dirty="0" smtClean="0">
                <a:solidFill>
                  <a:schemeClr val="dk1"/>
                </a:solidFill>
                <a:latin typeface="Helvetica Neue"/>
                <a:ea typeface="Helvetica Neue"/>
                <a:cs typeface="Helvetica Neue"/>
                <a:sym typeface="Helvetica Neue"/>
              </a:rPr>
              <a:t> </a:t>
            </a:r>
            <a:r>
              <a:rPr lang="en-US" sz="1600" dirty="0" err="1" smtClean="0">
                <a:solidFill>
                  <a:schemeClr val="dk1"/>
                </a:solidFill>
                <a:latin typeface="Helvetica Neue"/>
                <a:ea typeface="Helvetica Neue"/>
                <a:cs typeface="Helvetica Neue"/>
                <a:sym typeface="Helvetica Neue"/>
              </a:rPr>
              <a:t>experiencias</a:t>
            </a:r>
            <a:r>
              <a:rPr lang="en-US" sz="1600" dirty="0" smtClean="0">
                <a:solidFill>
                  <a:schemeClr val="dk1"/>
                </a:solidFill>
                <a:latin typeface="Helvetica Neue"/>
                <a:ea typeface="Helvetica Neue"/>
                <a:cs typeface="Helvetica Neue"/>
                <a:sym typeface="Helvetica Neue"/>
              </a:rPr>
              <a:t> </a:t>
            </a:r>
            <a:r>
              <a:rPr lang="en-US" sz="1600" dirty="0" err="1" smtClean="0">
                <a:solidFill>
                  <a:schemeClr val="dk1"/>
                </a:solidFill>
                <a:latin typeface="Helvetica Neue"/>
                <a:ea typeface="Helvetica Neue"/>
                <a:cs typeface="Helvetica Neue"/>
                <a:sym typeface="Helvetica Neue"/>
              </a:rPr>
              <a:t>personales</a:t>
            </a:r>
            <a:r>
              <a:rPr lang="en-US" sz="1600" dirty="0" smtClean="0">
                <a:solidFill>
                  <a:schemeClr val="dk1"/>
                </a:solidFill>
                <a:latin typeface="Helvetica Neue"/>
                <a:ea typeface="Helvetica Neue"/>
                <a:cs typeface="Helvetica Neue"/>
                <a:sym typeface="Helvetica Neue"/>
              </a:rPr>
              <a:t> y </a:t>
            </a:r>
            <a:r>
              <a:rPr lang="en-US" sz="1600" dirty="0" err="1" smtClean="0">
                <a:solidFill>
                  <a:schemeClr val="dk1"/>
                </a:solidFill>
                <a:latin typeface="Helvetica Neue"/>
                <a:ea typeface="Helvetica Neue"/>
                <a:cs typeface="Helvetica Neue"/>
                <a:sym typeface="Helvetica Neue"/>
              </a:rPr>
              <a:t>construir</a:t>
            </a:r>
            <a:r>
              <a:rPr lang="en-US" sz="1600" dirty="0" smtClean="0">
                <a:solidFill>
                  <a:schemeClr val="dk1"/>
                </a:solidFill>
                <a:latin typeface="Helvetica Neue"/>
                <a:ea typeface="Helvetica Neue"/>
                <a:cs typeface="Helvetica Neue"/>
                <a:sym typeface="Helvetica Neue"/>
              </a:rPr>
              <a:t> </a:t>
            </a:r>
            <a:r>
              <a:rPr lang="en-US" sz="1600" dirty="0" err="1" smtClean="0">
                <a:solidFill>
                  <a:schemeClr val="dk1"/>
                </a:solidFill>
                <a:latin typeface="Helvetica Neue"/>
                <a:ea typeface="Helvetica Neue"/>
                <a:cs typeface="Helvetica Neue"/>
                <a:sym typeface="Helvetica Neue"/>
              </a:rPr>
              <a:t>conexiones</a:t>
            </a:r>
            <a:r>
              <a:rPr lang="en-US" sz="1600" dirty="0" smtClean="0">
                <a:solidFill>
                  <a:schemeClr val="dk1"/>
                </a:solidFill>
                <a:latin typeface="Helvetica Neue"/>
                <a:ea typeface="Helvetica Neue"/>
                <a:cs typeface="Helvetica Neue"/>
                <a:sym typeface="Helvetica Neue"/>
              </a:rPr>
              <a:t> con </a:t>
            </a:r>
            <a:r>
              <a:rPr lang="en-US" sz="1600" dirty="0" err="1" smtClean="0">
                <a:solidFill>
                  <a:schemeClr val="dk1"/>
                </a:solidFill>
                <a:latin typeface="Helvetica Neue"/>
                <a:ea typeface="Helvetica Neue"/>
                <a:cs typeface="Helvetica Neue"/>
                <a:sym typeface="Helvetica Neue"/>
              </a:rPr>
              <a:t>tu</a:t>
            </a:r>
            <a:r>
              <a:rPr lang="en-US" sz="1600" dirty="0" smtClean="0">
                <a:solidFill>
                  <a:schemeClr val="dk1"/>
                </a:solidFill>
                <a:latin typeface="Helvetica Neue"/>
                <a:ea typeface="Helvetica Neue"/>
                <a:cs typeface="Helvetica Neue"/>
                <a:sym typeface="Helvetica Neue"/>
              </a:rPr>
              <a:t> </a:t>
            </a:r>
            <a:r>
              <a:rPr lang="en-US" sz="1600" dirty="0" err="1" smtClean="0">
                <a:solidFill>
                  <a:schemeClr val="dk1"/>
                </a:solidFill>
                <a:latin typeface="Helvetica Neue"/>
                <a:ea typeface="Helvetica Neue"/>
                <a:cs typeface="Helvetica Neue"/>
                <a:sym typeface="Helvetica Neue"/>
              </a:rPr>
              <a:t>industria</a:t>
            </a:r>
            <a:r>
              <a:rPr lang="en-US" sz="1600" dirty="0" smtClean="0">
                <a:solidFill>
                  <a:schemeClr val="dk1"/>
                </a:solidFill>
                <a:latin typeface="Helvetica Neue"/>
                <a:ea typeface="Helvetica Neue"/>
                <a:cs typeface="Helvetica Neue"/>
                <a:sym typeface="Helvetica Neue"/>
              </a:rPr>
              <a:t>. Los </a:t>
            </a:r>
            <a:r>
              <a:rPr lang="en-US" sz="1600" dirty="0" err="1" smtClean="0">
                <a:solidFill>
                  <a:schemeClr val="dk1"/>
                </a:solidFill>
                <a:latin typeface="Helvetica Neue"/>
                <a:ea typeface="Helvetica Neue"/>
                <a:cs typeface="Helvetica Neue"/>
                <a:sym typeface="Helvetica Neue"/>
              </a:rPr>
              <a:t>principales</a:t>
            </a:r>
            <a:r>
              <a:rPr lang="en-US" sz="1600" dirty="0" smtClean="0">
                <a:solidFill>
                  <a:schemeClr val="dk1"/>
                </a:solidFill>
                <a:latin typeface="Helvetica Neue"/>
                <a:ea typeface="Helvetica Neue"/>
                <a:cs typeface="Helvetica Neue"/>
                <a:sym typeface="Helvetica Neue"/>
              </a:rPr>
              <a:t> </a:t>
            </a:r>
            <a:r>
              <a:rPr lang="en-US" sz="1600" dirty="0" err="1" smtClean="0">
                <a:solidFill>
                  <a:schemeClr val="dk1"/>
                </a:solidFill>
                <a:latin typeface="Helvetica Neue"/>
                <a:ea typeface="Helvetica Neue"/>
                <a:cs typeface="Helvetica Neue"/>
                <a:sym typeface="Helvetica Neue"/>
              </a:rPr>
              <a:t>motores</a:t>
            </a:r>
            <a:r>
              <a:rPr lang="en-US" sz="1600" dirty="0" smtClean="0">
                <a:solidFill>
                  <a:schemeClr val="dk1"/>
                </a:solidFill>
                <a:latin typeface="Helvetica Neue"/>
                <a:ea typeface="Helvetica Neue"/>
                <a:cs typeface="Helvetica Neue"/>
                <a:sym typeface="Helvetica Neue"/>
              </a:rPr>
              <a:t> de </a:t>
            </a:r>
            <a:r>
              <a:rPr lang="en-US" sz="1600" dirty="0" err="1" smtClean="0">
                <a:solidFill>
                  <a:schemeClr val="dk1"/>
                </a:solidFill>
                <a:latin typeface="Helvetica Neue"/>
                <a:ea typeface="Helvetica Neue"/>
                <a:cs typeface="Helvetica Neue"/>
                <a:sym typeface="Helvetica Neue"/>
              </a:rPr>
              <a:t>búsqueda</a:t>
            </a:r>
            <a:r>
              <a:rPr lang="en-US" sz="1600" dirty="0" smtClean="0">
                <a:solidFill>
                  <a:schemeClr val="dk1"/>
                </a:solidFill>
                <a:latin typeface="Helvetica Neue"/>
                <a:ea typeface="Helvetica Neue"/>
                <a:cs typeface="Helvetica Neue"/>
                <a:sym typeface="Helvetica Neue"/>
              </a:rPr>
              <a:t> </a:t>
            </a:r>
            <a:r>
              <a:rPr lang="en-US" sz="1600" dirty="0" err="1" smtClean="0">
                <a:solidFill>
                  <a:schemeClr val="dk1"/>
                </a:solidFill>
                <a:latin typeface="Helvetica Neue"/>
                <a:ea typeface="Helvetica Neue"/>
                <a:cs typeface="Helvetica Neue"/>
                <a:sym typeface="Helvetica Neue"/>
              </a:rPr>
              <a:t>indexan</a:t>
            </a:r>
            <a:r>
              <a:rPr lang="en-US" sz="1600" dirty="0" smtClean="0">
                <a:solidFill>
                  <a:schemeClr val="dk1"/>
                </a:solidFill>
                <a:latin typeface="Helvetica Neue"/>
                <a:ea typeface="Helvetica Neue"/>
                <a:cs typeface="Helvetica Neue"/>
                <a:sym typeface="Helvetica Neue"/>
              </a:rPr>
              <a:t> </a:t>
            </a:r>
            <a:r>
              <a:rPr lang="en-US" sz="1600" dirty="0" err="1" smtClean="0">
                <a:solidFill>
                  <a:schemeClr val="dk1"/>
                </a:solidFill>
                <a:latin typeface="Helvetica Neue"/>
                <a:ea typeface="Helvetica Neue"/>
                <a:cs typeface="Helvetica Neue"/>
                <a:sym typeface="Helvetica Neue"/>
              </a:rPr>
              <a:t>muy</a:t>
            </a:r>
            <a:r>
              <a:rPr lang="en-US" sz="1600" dirty="0" smtClean="0">
                <a:solidFill>
                  <a:schemeClr val="dk1"/>
                </a:solidFill>
                <a:latin typeface="Helvetica Neue"/>
                <a:ea typeface="Helvetica Neue"/>
                <a:cs typeface="Helvetica Neue"/>
                <a:sym typeface="Helvetica Neue"/>
              </a:rPr>
              <a:t> </a:t>
            </a:r>
            <a:r>
              <a:rPr lang="en-US" sz="1600" dirty="0" err="1" smtClean="0">
                <a:solidFill>
                  <a:schemeClr val="dk1"/>
                </a:solidFill>
                <a:latin typeface="Helvetica Neue"/>
                <a:ea typeface="Helvetica Neue"/>
                <a:cs typeface="Helvetica Neue"/>
                <a:sym typeface="Helvetica Neue"/>
              </a:rPr>
              <a:t>bien</a:t>
            </a:r>
            <a:r>
              <a:rPr lang="en-US" sz="1600" dirty="0" smtClean="0">
                <a:solidFill>
                  <a:schemeClr val="dk1"/>
                </a:solidFill>
                <a:latin typeface="Helvetica Neue"/>
                <a:ea typeface="Helvetica Neue"/>
                <a:cs typeface="Helvetica Neue"/>
                <a:sym typeface="Helvetica Neue"/>
              </a:rPr>
              <a:t> </a:t>
            </a:r>
            <a:r>
              <a:rPr lang="en-US" sz="1600" dirty="0" err="1" smtClean="0">
                <a:solidFill>
                  <a:schemeClr val="dk1"/>
                </a:solidFill>
                <a:latin typeface="Helvetica Neue"/>
                <a:ea typeface="Helvetica Neue"/>
                <a:cs typeface="Helvetica Neue"/>
                <a:sym typeface="Helvetica Neue"/>
              </a:rPr>
              <a:t>las</a:t>
            </a:r>
            <a:r>
              <a:rPr lang="en-US" sz="1600" dirty="0" smtClean="0">
                <a:solidFill>
                  <a:schemeClr val="dk1"/>
                </a:solidFill>
                <a:latin typeface="Helvetica Neue"/>
                <a:ea typeface="Helvetica Neue"/>
                <a:cs typeface="Helvetica Neue"/>
                <a:sym typeface="Helvetica Neue"/>
              </a:rPr>
              <a:t> </a:t>
            </a:r>
            <a:r>
              <a:rPr lang="en-US" sz="1600" dirty="0" err="1" smtClean="0">
                <a:solidFill>
                  <a:schemeClr val="dk1"/>
                </a:solidFill>
                <a:latin typeface="Helvetica Neue"/>
                <a:ea typeface="Helvetica Neue"/>
                <a:cs typeface="Helvetica Neue"/>
                <a:sym typeface="Helvetica Neue"/>
              </a:rPr>
              <a:t>redes</a:t>
            </a:r>
            <a:r>
              <a:rPr lang="en-US" sz="1600" dirty="0" smtClean="0">
                <a:solidFill>
                  <a:schemeClr val="dk1"/>
                </a:solidFill>
                <a:latin typeface="Helvetica Neue"/>
                <a:ea typeface="Helvetica Neue"/>
                <a:cs typeface="Helvetica Neue"/>
                <a:sym typeface="Helvetica Neue"/>
              </a:rPr>
              <a:t> </a:t>
            </a:r>
            <a:r>
              <a:rPr lang="en-US" sz="1600" dirty="0" err="1" smtClean="0">
                <a:solidFill>
                  <a:schemeClr val="dk1"/>
                </a:solidFill>
                <a:latin typeface="Helvetica Neue"/>
                <a:ea typeface="Helvetica Neue"/>
                <a:cs typeface="Helvetica Neue"/>
                <a:sym typeface="Helvetica Neue"/>
              </a:rPr>
              <a:t>sociales</a:t>
            </a:r>
            <a:r>
              <a:rPr lang="en-US" sz="1600" dirty="0" smtClean="0">
                <a:solidFill>
                  <a:schemeClr val="dk1"/>
                </a:solidFill>
                <a:latin typeface="Helvetica Neue"/>
                <a:ea typeface="Helvetica Neue"/>
                <a:cs typeface="Helvetica Neue"/>
                <a:sym typeface="Helvetica Neue"/>
              </a:rPr>
              <a:t>.</a:t>
            </a:r>
            <a:endParaRPr lang="en-US" sz="1600" dirty="0">
              <a:solidFill>
                <a:schemeClr val="dk1"/>
              </a:solidFill>
              <a:latin typeface="Helvetica Neue"/>
              <a:ea typeface="Helvetica Neue"/>
              <a:cs typeface="Helvetica Neue"/>
              <a:sym typeface="Helvetica Neue"/>
            </a:endParaRPr>
          </a:p>
        </p:txBody>
      </p:sp>
    </p:spTree>
    <p:extLst>
      <p:ext uri="{BB962C8B-B14F-4D97-AF65-F5344CB8AC3E}">
        <p14:creationId xmlns:p14="http://schemas.microsoft.com/office/powerpoint/2010/main" val="870415480"/>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pic>
        <p:nvPicPr>
          <p:cNvPr id="137" name="Shape 137"/>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138" name="Shape 138"/>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lvl="0">
              <a:spcBef>
                <a:spcPts val="0"/>
              </a:spcBef>
              <a:buClr>
                <a:schemeClr val="lt1"/>
              </a:buClr>
              <a:buSzPct val="25000"/>
            </a:pPr>
            <a:r>
              <a:rPr lang="it-IT" altLang="it-IT" sz="2000" b="1" dirty="0">
                <a:solidFill>
                  <a:schemeClr val="bg1"/>
                </a:solidFill>
                <a:latin typeface="Helvetica" panose="020B0604020202020204" pitchFamily="34" charset="0"/>
                <a:cs typeface="Helvetica" panose="020B0604020202020204" pitchFamily="34" charset="0"/>
              </a:rPr>
              <a:t>COMUNICACIÓN EN REDES SOCIALES</a:t>
            </a:r>
            <a:endParaRPr lang="en-US" sz="1000" b="1" i="0" u="none" strike="noStrike" cap="none" dirty="0">
              <a:solidFill>
                <a:schemeClr val="lt1"/>
              </a:solidFill>
              <a:latin typeface="Helvetica Neue"/>
              <a:ea typeface="Helvetica Neue"/>
              <a:cs typeface="Helvetica Neue"/>
              <a:sym typeface="Helvetica Neue"/>
            </a:endParaRPr>
          </a:p>
        </p:txBody>
      </p:sp>
      <p:sp>
        <p:nvSpPr>
          <p:cNvPr id="139" name="Shape 139"/>
          <p:cNvSpPr/>
          <p:nvPr/>
        </p:nvSpPr>
        <p:spPr>
          <a:xfrm>
            <a:off x="3779912" y="6093296"/>
            <a:ext cx="1296143" cy="159459"/>
          </a:xfrm>
          <a:prstGeom prst="rect">
            <a:avLst/>
          </a:prstGeom>
          <a:solidFill>
            <a:schemeClr val="lt1"/>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140" name="Shape 140"/>
          <p:cNvSpPr txBox="1"/>
          <p:nvPr/>
        </p:nvSpPr>
        <p:spPr>
          <a:xfrm>
            <a:off x="457200" y="4941167"/>
            <a:ext cx="8097088" cy="1169551"/>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400" dirty="0" smtClean="0">
                <a:solidFill>
                  <a:schemeClr val="dk1"/>
                </a:solidFill>
                <a:latin typeface="Helvetica"/>
                <a:ea typeface="Helvetica Neue"/>
                <a:cs typeface="Helvetica"/>
                <a:sym typeface="Helvetica Neue"/>
              </a:rPr>
              <a:t>El </a:t>
            </a:r>
            <a:r>
              <a:rPr lang="en-US" sz="1400" dirty="0" err="1" smtClean="0">
                <a:solidFill>
                  <a:schemeClr val="dk1"/>
                </a:solidFill>
                <a:latin typeface="Helvetica"/>
                <a:ea typeface="Helvetica Neue"/>
                <a:cs typeface="Helvetica"/>
                <a:sym typeface="Helvetica Neue"/>
              </a:rPr>
              <a:t>poder</a:t>
            </a:r>
            <a:r>
              <a:rPr lang="en-US" sz="1400" dirty="0" smtClean="0">
                <a:solidFill>
                  <a:schemeClr val="dk1"/>
                </a:solidFill>
                <a:latin typeface="Helvetica"/>
                <a:ea typeface="Helvetica Neue"/>
                <a:cs typeface="Helvetica"/>
                <a:sym typeface="Helvetica Neue"/>
              </a:rPr>
              <a:t> de </a:t>
            </a:r>
            <a:r>
              <a:rPr lang="en-US" sz="1400" dirty="0" err="1" smtClean="0">
                <a:solidFill>
                  <a:schemeClr val="dk1"/>
                </a:solidFill>
                <a:latin typeface="Helvetica"/>
                <a:ea typeface="Helvetica Neue"/>
                <a:cs typeface="Helvetica"/>
                <a:sym typeface="Helvetica Neue"/>
              </a:rPr>
              <a:t>Linkedin</a:t>
            </a:r>
            <a:r>
              <a:rPr lang="en-US" sz="1400" dirty="0" smtClean="0">
                <a:solidFill>
                  <a:schemeClr val="dk1"/>
                </a:solidFill>
                <a:latin typeface="Helvetica"/>
                <a:ea typeface="Helvetica Neue"/>
                <a:cs typeface="Helvetica"/>
                <a:sym typeface="Helvetica Neue"/>
              </a:rPr>
              <a:t> </a:t>
            </a:r>
            <a:r>
              <a:rPr lang="en-US" sz="1400" dirty="0" err="1" smtClean="0">
                <a:solidFill>
                  <a:schemeClr val="dk1"/>
                </a:solidFill>
                <a:latin typeface="Helvetica"/>
                <a:ea typeface="Helvetica Neue"/>
                <a:cs typeface="Helvetica"/>
                <a:sym typeface="Helvetica Neue"/>
              </a:rPr>
              <a:t>para</a:t>
            </a:r>
            <a:r>
              <a:rPr lang="en-US" sz="1400" dirty="0" smtClean="0">
                <a:solidFill>
                  <a:schemeClr val="dk1"/>
                </a:solidFill>
                <a:latin typeface="Helvetica"/>
                <a:ea typeface="Helvetica Neue"/>
                <a:cs typeface="Helvetica"/>
                <a:sym typeface="Helvetica Neue"/>
              </a:rPr>
              <a:t> </a:t>
            </a:r>
            <a:r>
              <a:rPr lang="en-US" sz="1400" dirty="0" err="1" smtClean="0">
                <a:solidFill>
                  <a:schemeClr val="dk1"/>
                </a:solidFill>
                <a:latin typeface="Helvetica"/>
                <a:ea typeface="Helvetica Neue"/>
                <a:cs typeface="Helvetica"/>
                <a:sym typeface="Helvetica Neue"/>
              </a:rPr>
              <a:t>contruir</a:t>
            </a:r>
            <a:r>
              <a:rPr lang="en-US" sz="1400" dirty="0" smtClean="0">
                <a:solidFill>
                  <a:schemeClr val="dk1"/>
                </a:solidFill>
                <a:latin typeface="Helvetica"/>
                <a:ea typeface="Helvetica Neue"/>
                <a:cs typeface="Helvetica"/>
                <a:sym typeface="Helvetica Neue"/>
              </a:rPr>
              <a:t> </a:t>
            </a:r>
            <a:r>
              <a:rPr lang="en-US" sz="1400" dirty="0" err="1" smtClean="0">
                <a:solidFill>
                  <a:schemeClr val="dk1"/>
                </a:solidFill>
                <a:latin typeface="Helvetica"/>
                <a:ea typeface="Helvetica Neue"/>
                <a:cs typeface="Helvetica"/>
                <a:sym typeface="Helvetica Neue"/>
              </a:rPr>
              <a:t>redes</a:t>
            </a:r>
            <a:r>
              <a:rPr lang="en-US" sz="1400" dirty="0" smtClean="0">
                <a:solidFill>
                  <a:schemeClr val="dk1"/>
                </a:solidFill>
                <a:latin typeface="Helvetica"/>
                <a:ea typeface="Helvetica Neue"/>
                <a:cs typeface="Helvetica"/>
                <a:sym typeface="Helvetica Neue"/>
              </a:rPr>
              <a:t> </a:t>
            </a:r>
            <a:r>
              <a:rPr lang="en-US" sz="1400" dirty="0" err="1" smtClean="0">
                <a:solidFill>
                  <a:schemeClr val="dk1"/>
                </a:solidFill>
                <a:latin typeface="Helvetica"/>
                <a:ea typeface="Helvetica Neue"/>
                <a:cs typeface="Helvetica"/>
                <a:sym typeface="Helvetica Neue"/>
              </a:rPr>
              <a:t>profesionales</a:t>
            </a:r>
            <a:r>
              <a:rPr lang="en-US" sz="1400" dirty="0" smtClean="0">
                <a:solidFill>
                  <a:schemeClr val="dk1"/>
                </a:solidFill>
                <a:latin typeface="Helvetica"/>
                <a:ea typeface="Helvetica Neue"/>
                <a:cs typeface="Helvetica"/>
                <a:sym typeface="Helvetica Neue"/>
              </a:rPr>
              <a:t> </a:t>
            </a:r>
            <a:r>
              <a:rPr lang="en-US" sz="1400" dirty="0" err="1" smtClean="0">
                <a:solidFill>
                  <a:schemeClr val="dk1"/>
                </a:solidFill>
                <a:latin typeface="Helvetica"/>
                <a:ea typeface="Helvetica Neue"/>
                <a:cs typeface="Helvetica"/>
                <a:sym typeface="Helvetica Neue"/>
              </a:rPr>
              <a:t>es</a:t>
            </a:r>
            <a:r>
              <a:rPr lang="en-US" sz="1400" dirty="0" smtClean="0">
                <a:solidFill>
                  <a:schemeClr val="dk1"/>
                </a:solidFill>
                <a:latin typeface="Helvetica"/>
                <a:ea typeface="Helvetica Neue"/>
                <a:cs typeface="Helvetica"/>
                <a:sym typeface="Helvetica Neue"/>
              </a:rPr>
              <a:t> </a:t>
            </a:r>
            <a:r>
              <a:rPr lang="en-US" sz="1400" dirty="0" err="1" smtClean="0">
                <a:solidFill>
                  <a:schemeClr val="dk1"/>
                </a:solidFill>
                <a:latin typeface="Helvetica"/>
                <a:ea typeface="Helvetica Neue"/>
                <a:cs typeface="Helvetica"/>
                <a:sym typeface="Helvetica Neue"/>
              </a:rPr>
              <a:t>remarcable</a:t>
            </a:r>
            <a:r>
              <a:rPr lang="en-US" sz="1400" dirty="0" smtClean="0">
                <a:solidFill>
                  <a:schemeClr val="dk1"/>
                </a:solidFill>
                <a:latin typeface="Helvetica"/>
                <a:ea typeface="Helvetica Neue"/>
                <a:cs typeface="Helvetica"/>
                <a:sym typeface="Helvetica Neue"/>
              </a:rPr>
              <a:t>. LinkedIn </a:t>
            </a:r>
            <a:r>
              <a:rPr lang="en-US" sz="1400" dirty="0" err="1" smtClean="0">
                <a:solidFill>
                  <a:schemeClr val="dk1"/>
                </a:solidFill>
                <a:latin typeface="Helvetica"/>
                <a:ea typeface="Helvetica Neue"/>
                <a:cs typeface="Helvetica"/>
                <a:sym typeface="Helvetica Neue"/>
              </a:rPr>
              <a:t>te</a:t>
            </a:r>
            <a:r>
              <a:rPr lang="en-US" sz="1400" dirty="0" smtClean="0">
                <a:solidFill>
                  <a:schemeClr val="dk1"/>
                </a:solidFill>
                <a:latin typeface="Helvetica"/>
                <a:ea typeface="Helvetica Neue"/>
                <a:cs typeface="Helvetica"/>
                <a:sym typeface="Helvetica Neue"/>
              </a:rPr>
              <a:t> </a:t>
            </a:r>
            <a:r>
              <a:rPr lang="en-US" sz="1400" dirty="0" err="1" smtClean="0">
                <a:solidFill>
                  <a:schemeClr val="dk1"/>
                </a:solidFill>
                <a:latin typeface="Helvetica"/>
                <a:ea typeface="Helvetica Neue"/>
                <a:cs typeface="Helvetica"/>
                <a:sym typeface="Helvetica Neue"/>
              </a:rPr>
              <a:t>permite</a:t>
            </a:r>
            <a:r>
              <a:rPr lang="en-US" sz="1400" dirty="0" smtClean="0">
                <a:solidFill>
                  <a:schemeClr val="dk1"/>
                </a:solidFill>
                <a:latin typeface="Helvetica"/>
                <a:ea typeface="Helvetica Neue"/>
                <a:cs typeface="Helvetica"/>
                <a:sym typeface="Helvetica Neue"/>
              </a:rPr>
              <a:t> </a:t>
            </a:r>
            <a:r>
              <a:rPr lang="en-US" sz="1400" dirty="0" err="1" smtClean="0">
                <a:solidFill>
                  <a:schemeClr val="dk1"/>
                </a:solidFill>
                <a:latin typeface="Helvetica"/>
                <a:ea typeface="Helvetica Neue"/>
                <a:cs typeface="Helvetica"/>
                <a:sym typeface="Helvetica Neue"/>
              </a:rPr>
              <a:t>publicar</a:t>
            </a:r>
            <a:r>
              <a:rPr lang="en-US" sz="1400" dirty="0" smtClean="0">
                <a:solidFill>
                  <a:schemeClr val="dk1"/>
                </a:solidFill>
                <a:latin typeface="Helvetica"/>
                <a:ea typeface="Helvetica Neue"/>
                <a:cs typeface="Helvetica"/>
                <a:sym typeface="Helvetica Neue"/>
              </a:rPr>
              <a:t> </a:t>
            </a:r>
            <a:r>
              <a:rPr lang="en-US" sz="1400" dirty="0" err="1" smtClean="0">
                <a:solidFill>
                  <a:schemeClr val="dk1"/>
                </a:solidFill>
                <a:latin typeface="Helvetica"/>
                <a:ea typeface="Helvetica Neue"/>
                <a:cs typeface="Helvetica"/>
                <a:sym typeface="Helvetica Neue"/>
              </a:rPr>
              <a:t>tus</a:t>
            </a:r>
            <a:r>
              <a:rPr lang="en-US" sz="1400" dirty="0" smtClean="0">
                <a:solidFill>
                  <a:schemeClr val="dk1"/>
                </a:solidFill>
                <a:latin typeface="Helvetica"/>
                <a:ea typeface="Helvetica Neue"/>
                <a:cs typeface="Helvetica"/>
                <a:sym typeface="Helvetica Neue"/>
              </a:rPr>
              <a:t> </a:t>
            </a:r>
            <a:r>
              <a:rPr lang="en-US" sz="1400" dirty="0" err="1" smtClean="0">
                <a:solidFill>
                  <a:schemeClr val="dk1"/>
                </a:solidFill>
                <a:latin typeface="Helvetica"/>
                <a:ea typeface="Helvetica Neue"/>
                <a:cs typeface="Helvetica"/>
                <a:sym typeface="Helvetica Neue"/>
              </a:rPr>
              <a:t>experiencias</a:t>
            </a:r>
            <a:r>
              <a:rPr lang="en-US" sz="1400" dirty="0" smtClean="0">
                <a:solidFill>
                  <a:schemeClr val="dk1"/>
                </a:solidFill>
                <a:latin typeface="Helvetica"/>
                <a:ea typeface="Helvetica Neue"/>
                <a:cs typeface="Helvetica"/>
                <a:sym typeface="Helvetica Neue"/>
              </a:rPr>
              <a:t> </a:t>
            </a:r>
            <a:r>
              <a:rPr lang="en-US" sz="1400" dirty="0" err="1" smtClean="0">
                <a:solidFill>
                  <a:schemeClr val="dk1"/>
                </a:solidFill>
                <a:latin typeface="Helvetica"/>
                <a:ea typeface="Helvetica Neue"/>
                <a:cs typeface="Helvetica"/>
                <a:sym typeface="Helvetica Neue"/>
              </a:rPr>
              <a:t>laborales</a:t>
            </a:r>
            <a:r>
              <a:rPr lang="en-US" sz="1400" dirty="0" smtClean="0">
                <a:solidFill>
                  <a:schemeClr val="dk1"/>
                </a:solidFill>
                <a:latin typeface="Helvetica"/>
                <a:ea typeface="Helvetica Neue"/>
                <a:cs typeface="Helvetica"/>
                <a:sym typeface="Helvetica Neue"/>
              </a:rPr>
              <a:t> mas </a:t>
            </a:r>
            <a:r>
              <a:rPr lang="en-US" sz="1400" dirty="0" err="1" smtClean="0">
                <a:solidFill>
                  <a:schemeClr val="dk1"/>
                </a:solidFill>
                <a:latin typeface="Helvetica"/>
                <a:ea typeface="Helvetica Neue"/>
                <a:cs typeface="Helvetica"/>
                <a:sym typeface="Helvetica Neue"/>
              </a:rPr>
              <a:t>recientes</a:t>
            </a:r>
            <a:r>
              <a:rPr lang="en-US" sz="1400" dirty="0" smtClean="0">
                <a:solidFill>
                  <a:schemeClr val="dk1"/>
                </a:solidFill>
                <a:latin typeface="Helvetica"/>
                <a:ea typeface="Helvetica Neue"/>
                <a:cs typeface="Helvetica"/>
                <a:sym typeface="Helvetica Neue"/>
              </a:rPr>
              <a:t>.</a:t>
            </a:r>
          </a:p>
          <a:p>
            <a:pPr marL="0" marR="0" lvl="0" indent="0" algn="l" rtl="0">
              <a:spcBef>
                <a:spcPts val="0"/>
              </a:spcBef>
              <a:buSzPct val="25000"/>
              <a:buNone/>
            </a:pPr>
            <a:r>
              <a:rPr lang="en-US" sz="1400" dirty="0" smtClean="0">
                <a:solidFill>
                  <a:schemeClr val="dk1"/>
                </a:solidFill>
                <a:latin typeface="Helvetica"/>
                <a:ea typeface="Helvetica Neue"/>
                <a:cs typeface="Helvetica"/>
                <a:sym typeface="Helvetica Neue"/>
              </a:rPr>
              <a:t>En </a:t>
            </a:r>
            <a:r>
              <a:rPr lang="en-US" sz="1400" dirty="0" err="1" smtClean="0">
                <a:solidFill>
                  <a:schemeClr val="dk1"/>
                </a:solidFill>
                <a:latin typeface="Helvetica"/>
                <a:ea typeface="Helvetica Neue"/>
                <a:cs typeface="Helvetica"/>
                <a:sym typeface="Helvetica Neue"/>
              </a:rPr>
              <a:t>estas</a:t>
            </a:r>
            <a:r>
              <a:rPr lang="en-US" sz="1400" dirty="0" smtClean="0">
                <a:solidFill>
                  <a:schemeClr val="dk1"/>
                </a:solidFill>
                <a:latin typeface="Helvetica"/>
                <a:ea typeface="Helvetica Neue"/>
                <a:cs typeface="Helvetica"/>
                <a:sym typeface="Helvetica Neue"/>
              </a:rPr>
              <a:t> </a:t>
            </a:r>
            <a:r>
              <a:rPr lang="en-US" sz="1400" dirty="0" err="1" smtClean="0">
                <a:solidFill>
                  <a:schemeClr val="dk1"/>
                </a:solidFill>
                <a:latin typeface="Helvetica"/>
                <a:ea typeface="Helvetica Neue"/>
                <a:cs typeface="Helvetica"/>
                <a:sym typeface="Helvetica Neue"/>
              </a:rPr>
              <a:t>redes</a:t>
            </a:r>
            <a:r>
              <a:rPr lang="en-US" sz="1400" dirty="0" smtClean="0">
                <a:solidFill>
                  <a:schemeClr val="dk1"/>
                </a:solidFill>
                <a:latin typeface="Helvetica"/>
                <a:ea typeface="Helvetica Neue"/>
                <a:cs typeface="Helvetica"/>
                <a:sym typeface="Helvetica Neue"/>
              </a:rPr>
              <a:t> </a:t>
            </a:r>
            <a:r>
              <a:rPr lang="en-US" sz="1400" dirty="0" err="1" smtClean="0">
                <a:solidFill>
                  <a:schemeClr val="dk1"/>
                </a:solidFill>
                <a:latin typeface="Helvetica"/>
                <a:ea typeface="Helvetica Neue"/>
                <a:cs typeface="Helvetica"/>
                <a:sym typeface="Helvetica Neue"/>
              </a:rPr>
              <a:t>suelen</a:t>
            </a:r>
            <a:r>
              <a:rPr lang="en-US" sz="1400" dirty="0" smtClean="0">
                <a:solidFill>
                  <a:schemeClr val="dk1"/>
                </a:solidFill>
                <a:latin typeface="Helvetica"/>
                <a:ea typeface="Helvetica Neue"/>
                <a:cs typeface="Helvetica"/>
                <a:sym typeface="Helvetica Neue"/>
              </a:rPr>
              <a:t> </a:t>
            </a:r>
            <a:r>
              <a:rPr lang="en-US" sz="1400" dirty="0" err="1" smtClean="0">
                <a:solidFill>
                  <a:schemeClr val="dk1"/>
                </a:solidFill>
                <a:latin typeface="Helvetica"/>
                <a:ea typeface="Helvetica Neue"/>
                <a:cs typeface="Helvetica"/>
                <a:sym typeface="Helvetica Neue"/>
              </a:rPr>
              <a:t>habitar</a:t>
            </a:r>
            <a:r>
              <a:rPr lang="en-US" sz="1400" dirty="0" smtClean="0">
                <a:solidFill>
                  <a:schemeClr val="dk1"/>
                </a:solidFill>
                <a:latin typeface="Helvetica"/>
                <a:ea typeface="Helvetica Neue"/>
                <a:cs typeface="Helvetica"/>
                <a:sym typeface="Helvetica Neue"/>
              </a:rPr>
              <a:t> los </a:t>
            </a:r>
            <a:r>
              <a:rPr lang="en-US" sz="1400" dirty="0" err="1" smtClean="0">
                <a:solidFill>
                  <a:schemeClr val="dk1"/>
                </a:solidFill>
                <a:latin typeface="Helvetica"/>
                <a:ea typeface="Helvetica Neue"/>
                <a:cs typeface="Helvetica"/>
                <a:sym typeface="Helvetica Neue"/>
              </a:rPr>
              <a:t>tomadores</a:t>
            </a:r>
            <a:r>
              <a:rPr lang="en-US" sz="1400" dirty="0" smtClean="0">
                <a:solidFill>
                  <a:schemeClr val="dk1"/>
                </a:solidFill>
                <a:latin typeface="Helvetica"/>
                <a:ea typeface="Helvetica Neue"/>
                <a:cs typeface="Helvetica"/>
                <a:sym typeface="Helvetica Neue"/>
              </a:rPr>
              <a:t> de </a:t>
            </a:r>
            <a:r>
              <a:rPr lang="en-US" sz="1400" dirty="0" err="1" smtClean="0">
                <a:solidFill>
                  <a:schemeClr val="dk1"/>
                </a:solidFill>
                <a:latin typeface="Helvetica"/>
                <a:ea typeface="Helvetica Neue"/>
                <a:cs typeface="Helvetica"/>
                <a:sym typeface="Helvetica Neue"/>
              </a:rPr>
              <a:t>decisiones</a:t>
            </a:r>
            <a:r>
              <a:rPr lang="en-US" sz="1400" dirty="0" smtClean="0">
                <a:solidFill>
                  <a:schemeClr val="dk1"/>
                </a:solidFill>
                <a:latin typeface="Helvetica"/>
                <a:ea typeface="Helvetica Neue"/>
                <a:cs typeface="Helvetica"/>
                <a:sym typeface="Helvetica Neue"/>
              </a:rPr>
              <a:t> .</a:t>
            </a:r>
            <a:endParaRPr lang="en-US" sz="1400" dirty="0">
              <a:solidFill>
                <a:schemeClr val="dk1"/>
              </a:solidFill>
              <a:latin typeface="Helvetica"/>
              <a:ea typeface="Helvetica Neue"/>
              <a:cs typeface="Helvetica"/>
              <a:sym typeface="Helvetica Neue"/>
            </a:endParaRPr>
          </a:p>
        </p:txBody>
      </p:sp>
      <p:pic>
        <p:nvPicPr>
          <p:cNvPr id="141" name="Shape 141" descr="Personal-Brand-LinkedIn.png"/>
          <p:cNvPicPr preferRelativeResize="0"/>
          <p:nvPr/>
        </p:nvPicPr>
        <p:blipFill rotWithShape="1">
          <a:blip r:embed="rId4">
            <a:alphaModFix/>
          </a:blip>
          <a:srcRect/>
          <a:stretch/>
        </p:blipFill>
        <p:spPr>
          <a:xfrm>
            <a:off x="457200" y="2506423"/>
            <a:ext cx="5714999" cy="1904999"/>
          </a:xfrm>
          <a:prstGeom prst="rect">
            <a:avLst/>
          </a:prstGeom>
          <a:noFill/>
          <a:ln>
            <a:noFill/>
          </a:ln>
        </p:spPr>
      </p:pic>
    </p:spTree>
    <p:extLst>
      <p:ext uri="{BB962C8B-B14F-4D97-AF65-F5344CB8AC3E}">
        <p14:creationId xmlns:p14="http://schemas.microsoft.com/office/powerpoint/2010/main" val="3274568400"/>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pic>
        <p:nvPicPr>
          <p:cNvPr id="146" name="Shape 146"/>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147" name="Shape 147"/>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lvl="0">
              <a:spcBef>
                <a:spcPts val="0"/>
              </a:spcBef>
              <a:buClr>
                <a:schemeClr val="lt1"/>
              </a:buClr>
              <a:buSzPct val="25000"/>
            </a:pPr>
            <a:r>
              <a:rPr lang="it-IT" altLang="it-IT" sz="2000" b="1" dirty="0">
                <a:solidFill>
                  <a:schemeClr val="bg1"/>
                </a:solidFill>
                <a:latin typeface="Helvetica" panose="020B0604020202020204" pitchFamily="34" charset="0"/>
                <a:cs typeface="Helvetica" panose="020B0604020202020204" pitchFamily="34" charset="0"/>
              </a:rPr>
              <a:t>COMUNICACIÓN EN REDES SOCIALES</a:t>
            </a:r>
            <a:endParaRPr lang="en-US" sz="1000" b="1" i="0" u="none" strike="noStrike" cap="none" dirty="0">
              <a:solidFill>
                <a:schemeClr val="lt1"/>
              </a:solidFill>
              <a:latin typeface="Helvetica Neue"/>
              <a:ea typeface="Helvetica Neue"/>
              <a:cs typeface="Helvetica Neue"/>
              <a:sym typeface="Helvetica Neue"/>
            </a:endParaRPr>
          </a:p>
        </p:txBody>
      </p:sp>
      <p:sp>
        <p:nvSpPr>
          <p:cNvPr id="148" name="Shape 148"/>
          <p:cNvSpPr/>
          <p:nvPr/>
        </p:nvSpPr>
        <p:spPr>
          <a:xfrm>
            <a:off x="3779912" y="6093296"/>
            <a:ext cx="1296143" cy="159459"/>
          </a:xfrm>
          <a:prstGeom prst="rect">
            <a:avLst/>
          </a:prstGeom>
          <a:solidFill>
            <a:schemeClr val="lt1"/>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149" name="Shape 149"/>
          <p:cNvSpPr txBox="1"/>
          <p:nvPr/>
        </p:nvSpPr>
        <p:spPr>
          <a:xfrm>
            <a:off x="457200" y="4941167"/>
            <a:ext cx="8727194" cy="738664"/>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400" dirty="0" smtClean="0">
                <a:solidFill>
                  <a:schemeClr val="dk1"/>
                </a:solidFill>
                <a:latin typeface="Helvetica"/>
                <a:ea typeface="Helvetica Neue"/>
                <a:cs typeface="Helvetica"/>
                <a:sym typeface="Helvetica Neue"/>
              </a:rPr>
              <a:t>Twitter </a:t>
            </a:r>
            <a:r>
              <a:rPr lang="en-US" sz="1400" dirty="0" err="1" smtClean="0">
                <a:solidFill>
                  <a:schemeClr val="dk1"/>
                </a:solidFill>
                <a:latin typeface="Helvetica"/>
                <a:ea typeface="Helvetica Neue"/>
                <a:cs typeface="Helvetica"/>
                <a:sym typeface="Helvetica Neue"/>
              </a:rPr>
              <a:t>es</a:t>
            </a:r>
            <a:r>
              <a:rPr lang="en-US" sz="1400" dirty="0" smtClean="0">
                <a:solidFill>
                  <a:schemeClr val="dk1"/>
                </a:solidFill>
                <a:latin typeface="Helvetica"/>
                <a:ea typeface="Helvetica Neue"/>
                <a:cs typeface="Helvetica"/>
                <a:sym typeface="Helvetica Neue"/>
              </a:rPr>
              <a:t> </a:t>
            </a:r>
            <a:r>
              <a:rPr lang="en-US" sz="1400" dirty="0" err="1" smtClean="0">
                <a:solidFill>
                  <a:schemeClr val="dk1"/>
                </a:solidFill>
                <a:latin typeface="Helvetica"/>
                <a:ea typeface="Helvetica Neue"/>
                <a:cs typeface="Helvetica"/>
                <a:sym typeface="Helvetica Neue"/>
              </a:rPr>
              <a:t>una</a:t>
            </a:r>
            <a:r>
              <a:rPr lang="en-US" sz="1400" dirty="0" smtClean="0">
                <a:solidFill>
                  <a:schemeClr val="dk1"/>
                </a:solidFill>
                <a:latin typeface="Helvetica"/>
                <a:ea typeface="Helvetica Neue"/>
                <a:cs typeface="Helvetica"/>
                <a:sym typeface="Helvetica Neue"/>
              </a:rPr>
              <a:t> </a:t>
            </a:r>
            <a:r>
              <a:rPr lang="en-US" sz="1400" dirty="0" err="1" smtClean="0">
                <a:solidFill>
                  <a:schemeClr val="dk1"/>
                </a:solidFill>
                <a:latin typeface="Helvetica"/>
                <a:ea typeface="Helvetica Neue"/>
                <a:cs typeface="Helvetica"/>
                <a:sym typeface="Helvetica Neue"/>
              </a:rPr>
              <a:t>buena</a:t>
            </a:r>
            <a:r>
              <a:rPr lang="en-US" sz="1400" dirty="0" smtClean="0">
                <a:solidFill>
                  <a:schemeClr val="dk1"/>
                </a:solidFill>
                <a:latin typeface="Helvetica"/>
                <a:ea typeface="Helvetica Neue"/>
                <a:cs typeface="Helvetica"/>
                <a:sym typeface="Helvetica Neue"/>
              </a:rPr>
              <a:t> </a:t>
            </a:r>
            <a:r>
              <a:rPr lang="en-US" sz="1400" dirty="0" err="1" smtClean="0">
                <a:solidFill>
                  <a:schemeClr val="dk1"/>
                </a:solidFill>
                <a:latin typeface="Helvetica"/>
                <a:ea typeface="Helvetica Neue"/>
                <a:cs typeface="Helvetica"/>
                <a:sym typeface="Helvetica Neue"/>
              </a:rPr>
              <a:t>elección</a:t>
            </a:r>
            <a:r>
              <a:rPr lang="en-US" sz="1400" dirty="0" smtClean="0">
                <a:solidFill>
                  <a:schemeClr val="dk1"/>
                </a:solidFill>
                <a:latin typeface="Helvetica"/>
                <a:ea typeface="Helvetica Neue"/>
                <a:cs typeface="Helvetica"/>
                <a:sym typeface="Helvetica Neue"/>
              </a:rPr>
              <a:t> </a:t>
            </a:r>
            <a:r>
              <a:rPr lang="en-US" sz="1400" dirty="0" err="1" smtClean="0">
                <a:solidFill>
                  <a:schemeClr val="dk1"/>
                </a:solidFill>
                <a:latin typeface="Helvetica"/>
                <a:ea typeface="Helvetica Neue"/>
                <a:cs typeface="Helvetica"/>
                <a:sym typeface="Helvetica Neue"/>
              </a:rPr>
              <a:t>para</a:t>
            </a:r>
            <a:r>
              <a:rPr lang="en-US" sz="1400" dirty="0" smtClean="0">
                <a:solidFill>
                  <a:schemeClr val="dk1"/>
                </a:solidFill>
                <a:latin typeface="Helvetica"/>
                <a:ea typeface="Helvetica Neue"/>
                <a:cs typeface="Helvetica"/>
                <a:sym typeface="Helvetica Neue"/>
              </a:rPr>
              <a:t> </a:t>
            </a:r>
            <a:r>
              <a:rPr lang="en-US" sz="1400" dirty="0" err="1" smtClean="0">
                <a:solidFill>
                  <a:schemeClr val="dk1"/>
                </a:solidFill>
                <a:latin typeface="Helvetica"/>
                <a:ea typeface="Helvetica Neue"/>
                <a:cs typeface="Helvetica"/>
                <a:sym typeface="Helvetica Neue"/>
              </a:rPr>
              <a:t>posicionarte</a:t>
            </a:r>
            <a:r>
              <a:rPr lang="en-US" sz="1400" dirty="0" smtClean="0">
                <a:solidFill>
                  <a:schemeClr val="dk1"/>
                </a:solidFill>
                <a:latin typeface="Helvetica"/>
                <a:ea typeface="Helvetica Neue"/>
                <a:cs typeface="Helvetica"/>
                <a:sym typeface="Helvetica Neue"/>
              </a:rPr>
              <a:t> </a:t>
            </a:r>
            <a:r>
              <a:rPr lang="en-US" sz="1400" dirty="0" err="1" smtClean="0">
                <a:solidFill>
                  <a:schemeClr val="dk1"/>
                </a:solidFill>
                <a:latin typeface="Helvetica"/>
                <a:ea typeface="Helvetica Neue"/>
                <a:cs typeface="Helvetica"/>
                <a:sym typeface="Helvetica Neue"/>
              </a:rPr>
              <a:t>como</a:t>
            </a:r>
            <a:r>
              <a:rPr lang="en-US" sz="1400" dirty="0" smtClean="0">
                <a:solidFill>
                  <a:schemeClr val="dk1"/>
                </a:solidFill>
                <a:latin typeface="Helvetica"/>
                <a:ea typeface="Helvetica Neue"/>
                <a:cs typeface="Helvetica"/>
                <a:sym typeface="Helvetica Neue"/>
              </a:rPr>
              <a:t> </a:t>
            </a:r>
            <a:r>
              <a:rPr lang="en-US" sz="1400" dirty="0" err="1" smtClean="0">
                <a:solidFill>
                  <a:schemeClr val="dk1"/>
                </a:solidFill>
                <a:latin typeface="Helvetica"/>
                <a:ea typeface="Helvetica Neue"/>
                <a:cs typeface="Helvetica"/>
                <a:sym typeface="Helvetica Neue"/>
              </a:rPr>
              <a:t>experto</a:t>
            </a:r>
            <a:r>
              <a:rPr lang="en-US" sz="1400" dirty="0" smtClean="0">
                <a:solidFill>
                  <a:schemeClr val="dk1"/>
                </a:solidFill>
                <a:latin typeface="Helvetica"/>
                <a:ea typeface="Helvetica Neue"/>
                <a:cs typeface="Helvetica"/>
                <a:sym typeface="Helvetica Neue"/>
              </a:rPr>
              <a:t> en un </a:t>
            </a:r>
            <a:r>
              <a:rPr lang="en-US" sz="1400" dirty="0" err="1" smtClean="0">
                <a:solidFill>
                  <a:schemeClr val="dk1"/>
                </a:solidFill>
                <a:latin typeface="Helvetica"/>
                <a:ea typeface="Helvetica Neue"/>
                <a:cs typeface="Helvetica"/>
                <a:sym typeface="Helvetica Neue"/>
              </a:rPr>
              <a:t>determinado</a:t>
            </a:r>
            <a:r>
              <a:rPr lang="en-US" sz="1400" dirty="0" smtClean="0">
                <a:solidFill>
                  <a:schemeClr val="dk1"/>
                </a:solidFill>
                <a:latin typeface="Helvetica"/>
                <a:ea typeface="Helvetica Neue"/>
                <a:cs typeface="Helvetica"/>
                <a:sym typeface="Helvetica Neue"/>
              </a:rPr>
              <a:t> </a:t>
            </a:r>
            <a:r>
              <a:rPr lang="en-US" sz="1400" dirty="0" err="1" smtClean="0">
                <a:solidFill>
                  <a:schemeClr val="dk1"/>
                </a:solidFill>
                <a:latin typeface="Helvetica"/>
                <a:ea typeface="Helvetica Neue"/>
                <a:cs typeface="Helvetica"/>
                <a:sym typeface="Helvetica Neue"/>
              </a:rPr>
              <a:t>tema</a:t>
            </a:r>
            <a:r>
              <a:rPr lang="en-US" sz="1400" dirty="0" smtClean="0">
                <a:solidFill>
                  <a:schemeClr val="dk1"/>
                </a:solidFill>
                <a:latin typeface="Helvetica"/>
                <a:ea typeface="Helvetica Neue"/>
                <a:cs typeface="Helvetica"/>
                <a:sym typeface="Helvetica Neue"/>
              </a:rPr>
              <a:t>. </a:t>
            </a:r>
          </a:p>
          <a:p>
            <a:pPr marL="0" marR="0" lvl="0" indent="0" algn="l" rtl="0">
              <a:spcBef>
                <a:spcPts val="0"/>
              </a:spcBef>
              <a:buSzPct val="25000"/>
              <a:buNone/>
            </a:pPr>
            <a:r>
              <a:rPr lang="en-US" sz="1400" dirty="0" err="1" smtClean="0">
                <a:solidFill>
                  <a:schemeClr val="dk1"/>
                </a:solidFill>
                <a:latin typeface="Helvetica"/>
                <a:ea typeface="Helvetica Neue"/>
                <a:cs typeface="Helvetica"/>
                <a:sym typeface="Helvetica Neue"/>
              </a:rPr>
              <a:t>Te</a:t>
            </a:r>
            <a:r>
              <a:rPr lang="en-US" sz="1400" dirty="0" smtClean="0">
                <a:solidFill>
                  <a:schemeClr val="dk1"/>
                </a:solidFill>
                <a:latin typeface="Helvetica"/>
                <a:ea typeface="Helvetica Neue"/>
                <a:cs typeface="Helvetica"/>
                <a:sym typeface="Helvetica Neue"/>
              </a:rPr>
              <a:t> </a:t>
            </a:r>
            <a:r>
              <a:rPr lang="en-US" sz="1400" dirty="0" err="1" smtClean="0">
                <a:solidFill>
                  <a:schemeClr val="dk1"/>
                </a:solidFill>
                <a:latin typeface="Helvetica"/>
                <a:ea typeface="Helvetica Neue"/>
                <a:cs typeface="Helvetica"/>
                <a:sym typeface="Helvetica Neue"/>
              </a:rPr>
              <a:t>permite</a:t>
            </a:r>
            <a:r>
              <a:rPr lang="en-US" sz="1400" dirty="0" smtClean="0">
                <a:solidFill>
                  <a:schemeClr val="dk1"/>
                </a:solidFill>
                <a:latin typeface="Helvetica"/>
                <a:ea typeface="Helvetica Neue"/>
                <a:cs typeface="Helvetica"/>
                <a:sym typeface="Helvetica Neue"/>
              </a:rPr>
              <a:t> </a:t>
            </a:r>
            <a:r>
              <a:rPr lang="en-US" sz="1400" dirty="0" err="1" smtClean="0">
                <a:solidFill>
                  <a:schemeClr val="dk1"/>
                </a:solidFill>
                <a:latin typeface="Helvetica"/>
                <a:ea typeface="Helvetica Neue"/>
                <a:cs typeface="Helvetica"/>
                <a:sym typeface="Helvetica Neue"/>
              </a:rPr>
              <a:t>seguir</a:t>
            </a:r>
            <a:r>
              <a:rPr lang="en-US" sz="1400" dirty="0">
                <a:solidFill>
                  <a:schemeClr val="dk1"/>
                </a:solidFill>
                <a:latin typeface="Helvetica"/>
                <a:ea typeface="Helvetica Neue"/>
                <a:cs typeface="Helvetica"/>
                <a:sym typeface="Helvetica Neue"/>
              </a:rPr>
              <a:t> </a:t>
            </a:r>
            <a:r>
              <a:rPr lang="en-US" sz="1400" dirty="0" smtClean="0">
                <a:solidFill>
                  <a:schemeClr val="dk1"/>
                </a:solidFill>
                <a:latin typeface="Helvetica"/>
                <a:ea typeface="Helvetica Neue"/>
                <a:cs typeface="Helvetica"/>
                <a:sym typeface="Helvetica Neue"/>
              </a:rPr>
              <a:t>e </a:t>
            </a:r>
            <a:r>
              <a:rPr lang="en-US" sz="1400" dirty="0" err="1" smtClean="0">
                <a:solidFill>
                  <a:schemeClr val="dk1"/>
                </a:solidFill>
                <a:latin typeface="Helvetica"/>
                <a:ea typeface="Helvetica Neue"/>
                <a:cs typeface="Helvetica"/>
                <a:sym typeface="Helvetica Neue"/>
              </a:rPr>
              <a:t>identificar</a:t>
            </a:r>
            <a:r>
              <a:rPr lang="en-US" sz="1400" dirty="0" smtClean="0">
                <a:solidFill>
                  <a:schemeClr val="dk1"/>
                </a:solidFill>
                <a:latin typeface="Helvetica"/>
                <a:ea typeface="Helvetica Neue"/>
                <a:cs typeface="Helvetica"/>
                <a:sym typeface="Helvetica Neue"/>
              </a:rPr>
              <a:t> los </a:t>
            </a:r>
            <a:r>
              <a:rPr lang="en-US" sz="1400" dirty="0" err="1" smtClean="0">
                <a:solidFill>
                  <a:schemeClr val="dk1"/>
                </a:solidFill>
                <a:latin typeface="Helvetica"/>
                <a:ea typeface="Helvetica Neue"/>
                <a:cs typeface="Helvetica"/>
                <a:sym typeface="Helvetica Neue"/>
              </a:rPr>
              <a:t>temas</a:t>
            </a:r>
            <a:r>
              <a:rPr lang="en-US" sz="1400" dirty="0" smtClean="0">
                <a:solidFill>
                  <a:schemeClr val="dk1"/>
                </a:solidFill>
                <a:latin typeface="Helvetica"/>
                <a:ea typeface="Helvetica Neue"/>
                <a:cs typeface="Helvetica"/>
                <a:sym typeface="Helvetica Neue"/>
              </a:rPr>
              <a:t> de </a:t>
            </a:r>
            <a:r>
              <a:rPr lang="en-US" sz="1400" dirty="0" err="1" smtClean="0">
                <a:solidFill>
                  <a:schemeClr val="dk1"/>
                </a:solidFill>
                <a:latin typeface="Helvetica"/>
                <a:ea typeface="Helvetica Neue"/>
                <a:cs typeface="Helvetica"/>
                <a:sym typeface="Helvetica Neue"/>
              </a:rPr>
              <a:t>conversación</a:t>
            </a:r>
            <a:r>
              <a:rPr lang="en-US" sz="1400" dirty="0" smtClean="0">
                <a:solidFill>
                  <a:schemeClr val="dk1"/>
                </a:solidFill>
                <a:latin typeface="Helvetica"/>
                <a:ea typeface="Helvetica Neue"/>
                <a:cs typeface="Helvetica"/>
                <a:sym typeface="Helvetica Neue"/>
              </a:rPr>
              <a:t> </a:t>
            </a:r>
            <a:r>
              <a:rPr lang="en-US" sz="1400" dirty="0" err="1" smtClean="0">
                <a:solidFill>
                  <a:schemeClr val="dk1"/>
                </a:solidFill>
                <a:latin typeface="Helvetica"/>
                <a:ea typeface="Helvetica Neue"/>
                <a:cs typeface="Helvetica"/>
                <a:sym typeface="Helvetica Neue"/>
              </a:rPr>
              <a:t>más</a:t>
            </a:r>
            <a:r>
              <a:rPr lang="en-US" sz="1400" dirty="0" smtClean="0">
                <a:solidFill>
                  <a:schemeClr val="dk1"/>
                </a:solidFill>
                <a:latin typeface="Helvetica"/>
                <a:ea typeface="Helvetica Neue"/>
                <a:cs typeface="Helvetica"/>
                <a:sym typeface="Helvetica Neue"/>
              </a:rPr>
              <a:t> </a:t>
            </a:r>
            <a:r>
              <a:rPr lang="en-US" sz="1400" dirty="0" err="1" smtClean="0">
                <a:solidFill>
                  <a:schemeClr val="dk1"/>
                </a:solidFill>
                <a:latin typeface="Helvetica"/>
                <a:ea typeface="Helvetica Neue"/>
                <a:cs typeface="Helvetica"/>
                <a:sym typeface="Helvetica Neue"/>
              </a:rPr>
              <a:t>actuales</a:t>
            </a:r>
            <a:r>
              <a:rPr lang="en-US" sz="1400" dirty="0" smtClean="0">
                <a:solidFill>
                  <a:schemeClr val="dk1"/>
                </a:solidFill>
                <a:latin typeface="Helvetica"/>
                <a:ea typeface="Helvetica Neue"/>
                <a:cs typeface="Helvetica"/>
                <a:sym typeface="Helvetica Neue"/>
              </a:rPr>
              <a:t> </a:t>
            </a:r>
            <a:r>
              <a:rPr lang="en-US" sz="1400" dirty="0" err="1" smtClean="0">
                <a:solidFill>
                  <a:schemeClr val="dk1"/>
                </a:solidFill>
                <a:latin typeface="Helvetica"/>
                <a:ea typeface="Helvetica Neue"/>
                <a:cs typeface="Helvetica"/>
                <a:sym typeface="Helvetica Neue"/>
              </a:rPr>
              <a:t>que</a:t>
            </a:r>
            <a:r>
              <a:rPr lang="en-US" sz="1400" dirty="0" smtClean="0">
                <a:solidFill>
                  <a:schemeClr val="dk1"/>
                </a:solidFill>
                <a:latin typeface="Helvetica"/>
                <a:ea typeface="Helvetica Neue"/>
                <a:cs typeface="Helvetica"/>
                <a:sym typeface="Helvetica Neue"/>
              </a:rPr>
              <a:t> </a:t>
            </a:r>
            <a:r>
              <a:rPr lang="en-US" sz="1400" dirty="0" err="1" smtClean="0">
                <a:solidFill>
                  <a:schemeClr val="dk1"/>
                </a:solidFill>
                <a:latin typeface="Helvetica"/>
                <a:ea typeface="Helvetica Neue"/>
                <a:cs typeface="Helvetica"/>
                <a:sym typeface="Helvetica Neue"/>
              </a:rPr>
              <a:t>hablan</a:t>
            </a:r>
            <a:r>
              <a:rPr lang="en-US" sz="1400" dirty="0" smtClean="0">
                <a:solidFill>
                  <a:schemeClr val="dk1"/>
                </a:solidFill>
                <a:latin typeface="Helvetica"/>
                <a:ea typeface="Helvetica Neue"/>
                <a:cs typeface="Helvetica"/>
                <a:sym typeface="Helvetica Neue"/>
              </a:rPr>
              <a:t> de </a:t>
            </a:r>
            <a:r>
              <a:rPr lang="en-US" sz="1400" dirty="0" err="1" smtClean="0">
                <a:solidFill>
                  <a:schemeClr val="dk1"/>
                </a:solidFill>
                <a:latin typeface="Helvetica"/>
                <a:ea typeface="Helvetica Neue"/>
                <a:cs typeface="Helvetica"/>
                <a:sym typeface="Helvetica Neue"/>
              </a:rPr>
              <a:t>tu</a:t>
            </a:r>
            <a:r>
              <a:rPr lang="en-US" sz="1400" dirty="0" smtClean="0">
                <a:solidFill>
                  <a:schemeClr val="dk1"/>
                </a:solidFill>
                <a:latin typeface="Helvetica"/>
                <a:ea typeface="Helvetica Neue"/>
                <a:cs typeface="Helvetica"/>
                <a:sym typeface="Helvetica Neue"/>
              </a:rPr>
              <a:t> </a:t>
            </a:r>
            <a:r>
              <a:rPr lang="en-US" sz="1400" dirty="0" err="1" smtClean="0">
                <a:solidFill>
                  <a:schemeClr val="dk1"/>
                </a:solidFill>
                <a:latin typeface="Helvetica"/>
                <a:ea typeface="Helvetica Neue"/>
                <a:cs typeface="Helvetica"/>
                <a:sym typeface="Helvetica Neue"/>
              </a:rPr>
              <a:t>industria</a:t>
            </a:r>
            <a:r>
              <a:rPr lang="en-US" sz="1400" dirty="0" smtClean="0">
                <a:solidFill>
                  <a:schemeClr val="dk1"/>
                </a:solidFill>
                <a:latin typeface="Helvetica"/>
                <a:ea typeface="Helvetica Neue"/>
                <a:cs typeface="Helvetica"/>
                <a:sym typeface="Helvetica Neue"/>
              </a:rPr>
              <a:t>.</a:t>
            </a:r>
            <a:endParaRPr lang="en-US" sz="1400" dirty="0">
              <a:solidFill>
                <a:schemeClr val="dk1"/>
              </a:solidFill>
              <a:latin typeface="Helvetica"/>
              <a:ea typeface="Helvetica Neue"/>
              <a:cs typeface="Helvetica"/>
              <a:sym typeface="Helvetica Neue"/>
            </a:endParaRPr>
          </a:p>
        </p:txBody>
      </p:sp>
      <p:pic>
        <p:nvPicPr>
          <p:cNvPr id="150" name="Shape 150" descr="Personal-brand-twitter.png"/>
          <p:cNvPicPr preferRelativeResize="0"/>
          <p:nvPr/>
        </p:nvPicPr>
        <p:blipFill rotWithShape="1">
          <a:blip r:embed="rId4">
            <a:alphaModFix/>
          </a:blip>
          <a:srcRect/>
          <a:stretch/>
        </p:blipFill>
        <p:spPr>
          <a:xfrm>
            <a:off x="457200" y="2468116"/>
            <a:ext cx="5714999" cy="1904999"/>
          </a:xfrm>
          <a:prstGeom prst="rect">
            <a:avLst/>
          </a:prstGeom>
          <a:noFill/>
          <a:ln>
            <a:noFill/>
          </a:ln>
        </p:spPr>
      </p:pic>
    </p:spTree>
    <p:extLst>
      <p:ext uri="{BB962C8B-B14F-4D97-AF65-F5344CB8AC3E}">
        <p14:creationId xmlns:p14="http://schemas.microsoft.com/office/powerpoint/2010/main" val="3276104218"/>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pic>
        <p:nvPicPr>
          <p:cNvPr id="155" name="Shape 155"/>
          <p:cNvPicPr preferRelativeResize="0"/>
          <p:nvPr/>
        </p:nvPicPr>
        <p:blipFill rotWithShape="1">
          <a:blip r:embed="rId3">
            <a:alphaModFix/>
          </a:blip>
          <a:srcRect/>
          <a:stretch/>
        </p:blipFill>
        <p:spPr>
          <a:xfrm>
            <a:off x="0" y="27384"/>
            <a:ext cx="9144000" cy="6858000"/>
          </a:xfrm>
          <a:prstGeom prst="rect">
            <a:avLst/>
          </a:prstGeom>
          <a:noFill/>
          <a:ln>
            <a:noFill/>
          </a:ln>
        </p:spPr>
      </p:pic>
      <p:sp>
        <p:nvSpPr>
          <p:cNvPr id="156" name="Shape 156"/>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lvl="0">
              <a:spcBef>
                <a:spcPts val="0"/>
              </a:spcBef>
              <a:buClr>
                <a:schemeClr val="lt1"/>
              </a:buClr>
              <a:buSzPct val="25000"/>
            </a:pPr>
            <a:r>
              <a:rPr lang="it-IT" altLang="it-IT" sz="2000" b="1" dirty="0">
                <a:solidFill>
                  <a:schemeClr val="bg1"/>
                </a:solidFill>
                <a:latin typeface="Helvetica" panose="020B0604020202020204" pitchFamily="34" charset="0"/>
                <a:cs typeface="Helvetica" panose="020B0604020202020204" pitchFamily="34" charset="0"/>
              </a:rPr>
              <a:t>COMUNICACIÓN EN REDES SOCIALES</a:t>
            </a:r>
            <a:endParaRPr lang="en-US" sz="1000" b="1" i="0" u="none" strike="noStrike" cap="none" dirty="0">
              <a:solidFill>
                <a:schemeClr val="lt1"/>
              </a:solidFill>
              <a:latin typeface="Helvetica Neue"/>
              <a:ea typeface="Helvetica Neue"/>
              <a:cs typeface="Helvetica Neue"/>
              <a:sym typeface="Helvetica Neue"/>
            </a:endParaRPr>
          </a:p>
        </p:txBody>
      </p:sp>
      <p:sp>
        <p:nvSpPr>
          <p:cNvPr id="157" name="Shape 157"/>
          <p:cNvSpPr/>
          <p:nvPr/>
        </p:nvSpPr>
        <p:spPr>
          <a:xfrm>
            <a:off x="3779912" y="6093296"/>
            <a:ext cx="1296143" cy="159459"/>
          </a:xfrm>
          <a:prstGeom prst="rect">
            <a:avLst/>
          </a:prstGeom>
          <a:solidFill>
            <a:schemeClr val="lt1"/>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158" name="Shape 158"/>
          <p:cNvSpPr txBox="1"/>
          <p:nvPr/>
        </p:nvSpPr>
        <p:spPr>
          <a:xfrm>
            <a:off x="457200" y="4941167"/>
            <a:ext cx="8707996" cy="738664"/>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400" dirty="0" smtClean="0">
                <a:solidFill>
                  <a:schemeClr val="dk1"/>
                </a:solidFill>
                <a:latin typeface="Helvetica"/>
                <a:ea typeface="Helvetica Neue"/>
                <a:cs typeface="Helvetica"/>
                <a:sym typeface="Helvetica Neue"/>
              </a:rPr>
              <a:t>La </a:t>
            </a:r>
            <a:r>
              <a:rPr lang="en-US" sz="1400" dirty="0" err="1" smtClean="0">
                <a:solidFill>
                  <a:schemeClr val="dk1"/>
                </a:solidFill>
                <a:latin typeface="Helvetica"/>
                <a:ea typeface="Helvetica Neue"/>
                <a:cs typeface="Helvetica"/>
                <a:sym typeface="Helvetica Neue"/>
              </a:rPr>
              <a:t>característica</a:t>
            </a:r>
            <a:r>
              <a:rPr lang="en-US" sz="1400" dirty="0" smtClean="0">
                <a:solidFill>
                  <a:schemeClr val="dk1"/>
                </a:solidFill>
                <a:latin typeface="Helvetica"/>
                <a:ea typeface="Helvetica Neue"/>
                <a:cs typeface="Helvetica"/>
                <a:sym typeface="Helvetica Neue"/>
              </a:rPr>
              <a:t> </a:t>
            </a:r>
            <a:r>
              <a:rPr lang="en-US" sz="1400" dirty="0" err="1" smtClean="0">
                <a:solidFill>
                  <a:schemeClr val="dk1"/>
                </a:solidFill>
                <a:latin typeface="Helvetica"/>
                <a:ea typeface="Helvetica Neue"/>
                <a:cs typeface="Helvetica"/>
                <a:sym typeface="Helvetica Neue"/>
              </a:rPr>
              <a:t>más</a:t>
            </a:r>
            <a:r>
              <a:rPr lang="en-US" sz="1400" dirty="0" smtClean="0">
                <a:solidFill>
                  <a:schemeClr val="dk1"/>
                </a:solidFill>
                <a:latin typeface="Helvetica"/>
                <a:ea typeface="Helvetica Neue"/>
                <a:cs typeface="Helvetica"/>
                <a:sym typeface="Helvetica Neue"/>
              </a:rPr>
              <a:t> </a:t>
            </a:r>
            <a:r>
              <a:rPr lang="en-US" sz="1400" dirty="0" err="1" smtClean="0">
                <a:solidFill>
                  <a:schemeClr val="dk1"/>
                </a:solidFill>
                <a:latin typeface="Helvetica"/>
                <a:ea typeface="Helvetica Neue"/>
                <a:cs typeface="Helvetica"/>
                <a:sym typeface="Helvetica Neue"/>
              </a:rPr>
              <a:t>importante</a:t>
            </a:r>
            <a:r>
              <a:rPr lang="en-US" sz="1400" dirty="0" smtClean="0">
                <a:solidFill>
                  <a:schemeClr val="dk1"/>
                </a:solidFill>
                <a:latin typeface="Helvetica"/>
                <a:ea typeface="Helvetica Neue"/>
                <a:cs typeface="Helvetica"/>
                <a:sym typeface="Helvetica Neue"/>
              </a:rPr>
              <a:t> de Google + </a:t>
            </a:r>
            <a:r>
              <a:rPr lang="en-US" sz="1400" dirty="0" err="1" smtClean="0">
                <a:solidFill>
                  <a:schemeClr val="dk1"/>
                </a:solidFill>
                <a:latin typeface="Helvetica"/>
                <a:ea typeface="Helvetica Neue"/>
                <a:cs typeface="Helvetica"/>
                <a:sym typeface="Helvetica Neue"/>
              </a:rPr>
              <a:t>es</a:t>
            </a:r>
            <a:r>
              <a:rPr lang="en-US" sz="1400" dirty="0" smtClean="0">
                <a:solidFill>
                  <a:schemeClr val="dk1"/>
                </a:solidFill>
                <a:latin typeface="Helvetica"/>
                <a:ea typeface="Helvetica Neue"/>
                <a:cs typeface="Helvetica"/>
                <a:sym typeface="Helvetica Neue"/>
              </a:rPr>
              <a:t> </a:t>
            </a:r>
            <a:r>
              <a:rPr lang="en-US" sz="1400" dirty="0" err="1" smtClean="0">
                <a:solidFill>
                  <a:schemeClr val="dk1"/>
                </a:solidFill>
                <a:latin typeface="Helvetica"/>
                <a:ea typeface="Helvetica Neue"/>
                <a:cs typeface="Helvetica"/>
                <a:sym typeface="Helvetica Neue"/>
              </a:rPr>
              <a:t>su</a:t>
            </a:r>
            <a:r>
              <a:rPr lang="en-US" sz="1400" dirty="0" smtClean="0">
                <a:solidFill>
                  <a:schemeClr val="dk1"/>
                </a:solidFill>
                <a:latin typeface="Helvetica"/>
                <a:ea typeface="Helvetica Neue"/>
                <a:cs typeface="Helvetica"/>
                <a:sym typeface="Helvetica Neue"/>
              </a:rPr>
              <a:t> </a:t>
            </a:r>
            <a:r>
              <a:rPr lang="en-US" sz="1400" dirty="0" err="1" smtClean="0">
                <a:solidFill>
                  <a:schemeClr val="dk1"/>
                </a:solidFill>
                <a:latin typeface="Helvetica"/>
                <a:ea typeface="Helvetica Neue"/>
                <a:cs typeface="Helvetica"/>
                <a:sym typeface="Helvetica Neue"/>
              </a:rPr>
              <a:t>ayuda</a:t>
            </a:r>
            <a:r>
              <a:rPr lang="en-US" sz="1400" dirty="0" smtClean="0">
                <a:solidFill>
                  <a:schemeClr val="dk1"/>
                </a:solidFill>
                <a:latin typeface="Helvetica"/>
                <a:ea typeface="Helvetica Neue"/>
                <a:cs typeface="Helvetica"/>
                <a:sym typeface="Helvetica Neue"/>
              </a:rPr>
              <a:t> al </a:t>
            </a:r>
            <a:r>
              <a:rPr lang="en-US" sz="1400" dirty="0" err="1" smtClean="0">
                <a:solidFill>
                  <a:schemeClr val="dk1"/>
                </a:solidFill>
                <a:latin typeface="Helvetica"/>
                <a:ea typeface="Helvetica Neue"/>
                <a:cs typeface="Helvetica"/>
                <a:sym typeface="Helvetica Neue"/>
              </a:rPr>
              <a:t>posicionamiento</a:t>
            </a:r>
            <a:r>
              <a:rPr lang="en-US" sz="1400" dirty="0" smtClean="0">
                <a:solidFill>
                  <a:schemeClr val="dk1"/>
                </a:solidFill>
                <a:latin typeface="Helvetica"/>
                <a:ea typeface="Helvetica Neue"/>
                <a:cs typeface="Helvetica"/>
                <a:sym typeface="Helvetica Neue"/>
              </a:rPr>
              <a:t>.</a:t>
            </a:r>
            <a:endParaRPr lang="en-US" sz="1400" u="sng" dirty="0">
              <a:solidFill>
                <a:schemeClr val="hlink"/>
              </a:solidFill>
              <a:latin typeface="Helvetica"/>
              <a:ea typeface="Helvetica Neue"/>
              <a:cs typeface="Helvetica"/>
              <a:sym typeface="Helvetica Neue"/>
              <a:hlinkClick r:id="rId4"/>
            </a:endParaRPr>
          </a:p>
        </p:txBody>
      </p:sp>
      <p:pic>
        <p:nvPicPr>
          <p:cNvPr id="159" name="Shape 159" descr="Personal-brand-Google-.png"/>
          <p:cNvPicPr preferRelativeResize="0"/>
          <p:nvPr/>
        </p:nvPicPr>
        <p:blipFill rotWithShape="1">
          <a:blip r:embed="rId5">
            <a:alphaModFix/>
          </a:blip>
          <a:srcRect/>
          <a:stretch/>
        </p:blipFill>
        <p:spPr>
          <a:xfrm>
            <a:off x="457200" y="2636911"/>
            <a:ext cx="5714999" cy="1904999"/>
          </a:xfrm>
          <a:prstGeom prst="rect">
            <a:avLst/>
          </a:prstGeom>
          <a:noFill/>
          <a:ln>
            <a:noFill/>
          </a:ln>
        </p:spPr>
      </p:pic>
    </p:spTree>
    <p:extLst>
      <p:ext uri="{BB962C8B-B14F-4D97-AF65-F5344CB8AC3E}">
        <p14:creationId xmlns:p14="http://schemas.microsoft.com/office/powerpoint/2010/main" val="2071319491"/>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it-IT" altLang="it-IT" sz="2000" b="1" dirty="0">
                <a:solidFill>
                  <a:schemeClr val="bg1"/>
                </a:solidFill>
                <a:latin typeface="Helvetica" panose="020B0604020202020204" pitchFamily="34" charset="0"/>
                <a:cs typeface="Helvetica" panose="020B0604020202020204" pitchFamily="34" charset="0"/>
              </a:rPr>
              <a:t>COMUNICACIÓN EN REDES SOCIALES</a:t>
            </a:r>
            <a:endParaRPr lang="es-ES_tradnl" sz="1000" b="1" noProof="1">
              <a:solidFill>
                <a:schemeClr val="bg1"/>
              </a:solidFill>
              <a:latin typeface="Helvetica"/>
              <a:cs typeface="Helvetica"/>
            </a:endParaRPr>
          </a:p>
        </p:txBody>
      </p:sp>
      <p:sp>
        <p:nvSpPr>
          <p:cNvPr id="7" name="Rectángulo 6"/>
          <p:cNvSpPr/>
          <p:nvPr/>
        </p:nvSpPr>
        <p:spPr>
          <a:xfrm>
            <a:off x="2312231" y="692696"/>
            <a:ext cx="4519537" cy="369332"/>
          </a:xfrm>
          <a:prstGeom prst="rect">
            <a:avLst/>
          </a:prstGeom>
        </p:spPr>
        <p:txBody>
          <a:bodyPr wrap="none">
            <a:spAutoFit/>
          </a:bodyPr>
          <a:lstStyle/>
          <a:p>
            <a:r>
              <a:rPr lang="it-IT" altLang="it-IT" b="1" dirty="0">
                <a:solidFill>
                  <a:schemeClr val="bg1"/>
                </a:solidFill>
                <a:latin typeface="Helvetica" panose="020B0604020202020204" pitchFamily="34" charset="0"/>
                <a:cs typeface="Helvetica" panose="020B0604020202020204" pitchFamily="34" charset="0"/>
              </a:rPr>
              <a:t>COMUNICACIÓN EN REDES SOCIALES</a:t>
            </a:r>
            <a:endParaRPr lang="es-ES" dirty="0"/>
          </a:p>
        </p:txBody>
      </p:sp>
      <p:pic>
        <p:nvPicPr>
          <p:cNvPr id="4" name="Imagen 3" descr="Captura de pantalla 2017-01-14 a las 22.04.2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512" y="927100"/>
            <a:ext cx="9144000" cy="4989558"/>
          </a:xfrm>
          <a:prstGeom prst="rect">
            <a:avLst/>
          </a:prstGeom>
        </p:spPr>
      </p:pic>
    </p:spTree>
    <p:extLst>
      <p:ext uri="{BB962C8B-B14F-4D97-AF65-F5344CB8AC3E}">
        <p14:creationId xmlns:p14="http://schemas.microsoft.com/office/powerpoint/2010/main" val="1420437592"/>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pic>
        <p:nvPicPr>
          <p:cNvPr id="164" name="Shape 164"/>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165" name="Shape 165"/>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lvl="0">
              <a:spcBef>
                <a:spcPts val="0"/>
              </a:spcBef>
              <a:buClr>
                <a:schemeClr val="lt1"/>
              </a:buClr>
              <a:buSzPct val="25000"/>
            </a:pPr>
            <a:r>
              <a:rPr lang="it-IT" altLang="it-IT" sz="2000" b="1">
                <a:solidFill>
                  <a:schemeClr val="bg1"/>
                </a:solidFill>
                <a:latin typeface="Helvetica" panose="020B0604020202020204" pitchFamily="34" charset="0"/>
                <a:cs typeface="Helvetica" panose="020B0604020202020204" pitchFamily="34" charset="0"/>
              </a:rPr>
              <a:t>COMUNICACIÓN EN REDES SOCIALES</a:t>
            </a:r>
            <a:endParaRPr lang="en-US" sz="1000" b="1" i="0" u="none" strike="noStrike" cap="none" dirty="0">
              <a:solidFill>
                <a:schemeClr val="lt1"/>
              </a:solidFill>
              <a:latin typeface="Helvetica Neue"/>
              <a:ea typeface="Helvetica Neue"/>
              <a:cs typeface="Helvetica Neue"/>
              <a:sym typeface="Helvetica Neue"/>
            </a:endParaRPr>
          </a:p>
        </p:txBody>
      </p:sp>
      <p:sp>
        <p:nvSpPr>
          <p:cNvPr id="166" name="Shape 166"/>
          <p:cNvSpPr/>
          <p:nvPr/>
        </p:nvSpPr>
        <p:spPr>
          <a:xfrm>
            <a:off x="3779912" y="6093296"/>
            <a:ext cx="1296143" cy="159459"/>
          </a:xfrm>
          <a:prstGeom prst="rect">
            <a:avLst/>
          </a:prstGeom>
          <a:solidFill>
            <a:schemeClr val="lt1"/>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167" name="Shape 167"/>
          <p:cNvSpPr txBox="1"/>
          <p:nvPr/>
        </p:nvSpPr>
        <p:spPr>
          <a:xfrm>
            <a:off x="160153" y="3284983"/>
            <a:ext cx="8891563" cy="2677656"/>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400" b="1" dirty="0" err="1" smtClean="0">
                <a:solidFill>
                  <a:schemeClr val="dk1"/>
                </a:solidFill>
                <a:latin typeface="Helvetica Neue"/>
                <a:ea typeface="Helvetica Neue"/>
                <a:cs typeface="Helvetica Neue"/>
                <a:sym typeface="Helvetica Neue"/>
              </a:rPr>
              <a:t>Completa</a:t>
            </a:r>
            <a:r>
              <a:rPr lang="en-US" sz="1400" b="1" dirty="0" smtClean="0">
                <a:solidFill>
                  <a:schemeClr val="dk1"/>
                </a:solidFill>
                <a:latin typeface="Helvetica Neue"/>
                <a:ea typeface="Helvetica Neue"/>
                <a:cs typeface="Helvetica Neue"/>
                <a:sym typeface="Helvetica Neue"/>
              </a:rPr>
              <a:t> </a:t>
            </a:r>
            <a:r>
              <a:rPr lang="en-US" sz="1400" b="1" dirty="0" err="1" smtClean="0">
                <a:solidFill>
                  <a:schemeClr val="dk1"/>
                </a:solidFill>
                <a:latin typeface="Helvetica Neue"/>
                <a:ea typeface="Helvetica Neue"/>
                <a:cs typeface="Helvetica Neue"/>
                <a:sym typeface="Helvetica Neue"/>
              </a:rPr>
              <a:t>tu</a:t>
            </a:r>
            <a:r>
              <a:rPr lang="en-US" sz="1400" b="1" dirty="0" smtClean="0">
                <a:solidFill>
                  <a:schemeClr val="dk1"/>
                </a:solidFill>
                <a:latin typeface="Helvetica Neue"/>
                <a:ea typeface="Helvetica Neue"/>
                <a:cs typeface="Helvetica Neue"/>
                <a:sym typeface="Helvetica Neue"/>
              </a:rPr>
              <a:t> </a:t>
            </a:r>
            <a:r>
              <a:rPr lang="en-US" sz="1400" b="1" dirty="0" err="1" smtClean="0">
                <a:solidFill>
                  <a:schemeClr val="dk1"/>
                </a:solidFill>
                <a:latin typeface="Helvetica Neue"/>
                <a:ea typeface="Helvetica Neue"/>
                <a:cs typeface="Helvetica Neue"/>
                <a:sym typeface="Helvetica Neue"/>
              </a:rPr>
              <a:t>perfil</a:t>
            </a:r>
            <a:r>
              <a:rPr lang="en-US" sz="1400" b="1" dirty="0" smtClean="0">
                <a:solidFill>
                  <a:schemeClr val="dk1"/>
                </a:solidFill>
                <a:latin typeface="Helvetica Neue"/>
                <a:ea typeface="Helvetica Neue"/>
                <a:cs typeface="Helvetica Neue"/>
                <a:sym typeface="Helvetica Neue"/>
              </a:rPr>
              <a:t> con la </a:t>
            </a:r>
            <a:r>
              <a:rPr lang="en-US" sz="1400" b="1" dirty="0" err="1" smtClean="0">
                <a:solidFill>
                  <a:schemeClr val="dk1"/>
                </a:solidFill>
                <a:latin typeface="Helvetica Neue"/>
                <a:ea typeface="Helvetica Neue"/>
                <a:cs typeface="Helvetica Neue"/>
                <a:sym typeface="Helvetica Neue"/>
              </a:rPr>
              <a:t>experiencia</a:t>
            </a:r>
            <a:r>
              <a:rPr lang="en-US" sz="1400" b="1" dirty="0" smtClean="0">
                <a:solidFill>
                  <a:schemeClr val="dk1"/>
                </a:solidFill>
                <a:latin typeface="Helvetica Neue"/>
                <a:ea typeface="Helvetica Neue"/>
                <a:cs typeface="Helvetica Neue"/>
                <a:sym typeface="Helvetica Neue"/>
              </a:rPr>
              <a:t> </a:t>
            </a:r>
            <a:r>
              <a:rPr lang="en-US" sz="1400" b="1" dirty="0" err="1" smtClean="0">
                <a:solidFill>
                  <a:schemeClr val="dk1"/>
                </a:solidFill>
                <a:latin typeface="Helvetica Neue"/>
                <a:ea typeface="Helvetica Neue"/>
                <a:cs typeface="Helvetica Neue"/>
                <a:sym typeface="Helvetica Neue"/>
              </a:rPr>
              <a:t>profesional</a:t>
            </a:r>
            <a:r>
              <a:rPr lang="en-US" sz="1400" b="1" dirty="0" smtClean="0">
                <a:solidFill>
                  <a:schemeClr val="dk1"/>
                </a:solidFill>
                <a:latin typeface="Helvetica Neue"/>
                <a:ea typeface="Helvetica Neue"/>
                <a:cs typeface="Helvetica Neue"/>
                <a:sym typeface="Helvetica Neue"/>
              </a:rPr>
              <a:t> </a:t>
            </a:r>
            <a:r>
              <a:rPr lang="en-US" sz="1400" b="1" dirty="0" err="1" smtClean="0">
                <a:solidFill>
                  <a:schemeClr val="dk1"/>
                </a:solidFill>
                <a:latin typeface="Helvetica Neue"/>
                <a:ea typeface="Helvetica Neue"/>
                <a:cs typeface="Helvetica Neue"/>
                <a:sym typeface="Helvetica Neue"/>
              </a:rPr>
              <a:t>que</a:t>
            </a:r>
            <a:r>
              <a:rPr lang="en-US" sz="1400" b="1" dirty="0" smtClean="0">
                <a:solidFill>
                  <a:schemeClr val="dk1"/>
                </a:solidFill>
                <a:latin typeface="Helvetica Neue"/>
                <a:ea typeface="Helvetica Neue"/>
                <a:cs typeface="Helvetica Neue"/>
                <a:sym typeface="Helvetica Neue"/>
              </a:rPr>
              <a:t> </a:t>
            </a:r>
            <a:r>
              <a:rPr lang="en-US" sz="1400" b="1" dirty="0" err="1" smtClean="0">
                <a:solidFill>
                  <a:schemeClr val="dk1"/>
                </a:solidFill>
                <a:latin typeface="Helvetica Neue"/>
                <a:ea typeface="Helvetica Neue"/>
                <a:cs typeface="Helvetica Neue"/>
                <a:sym typeface="Helvetica Neue"/>
              </a:rPr>
              <a:t>tienes</a:t>
            </a:r>
            <a:r>
              <a:rPr lang="en-US" sz="1400" b="1" dirty="0" smtClean="0">
                <a:solidFill>
                  <a:schemeClr val="dk1"/>
                </a:solidFill>
                <a:latin typeface="Helvetica Neue"/>
                <a:ea typeface="Helvetica Neue"/>
                <a:cs typeface="Helvetica Neue"/>
                <a:sym typeface="Helvetica Neue"/>
              </a:rPr>
              <a:t>.</a:t>
            </a:r>
          </a:p>
          <a:p>
            <a:pPr marR="0" lvl="0" algn="l" rtl="0">
              <a:spcBef>
                <a:spcPts val="0"/>
              </a:spcBef>
              <a:buSzPct val="25000"/>
            </a:pPr>
            <a:endParaRPr lang="en-US" sz="1400" dirty="0">
              <a:solidFill>
                <a:schemeClr val="dk1"/>
              </a:solidFill>
              <a:latin typeface="Helvetica Neue"/>
              <a:ea typeface="Helvetica Neue"/>
              <a:cs typeface="Helvetica Neue"/>
              <a:sym typeface="Helvetica Neue"/>
            </a:endParaRPr>
          </a:p>
          <a:p>
            <a:pPr marL="285750" marR="0" lvl="0" indent="-285750" algn="l" rtl="0">
              <a:spcBef>
                <a:spcPts val="0"/>
              </a:spcBef>
              <a:buClr>
                <a:schemeClr val="dk1"/>
              </a:buClr>
              <a:buFont typeface="Arial"/>
              <a:buNone/>
            </a:pPr>
            <a:endParaRPr sz="1400" dirty="0">
              <a:solidFill>
                <a:schemeClr val="dk1"/>
              </a:solidFill>
              <a:latin typeface="Helvetica Neue"/>
              <a:ea typeface="Helvetica Neue"/>
              <a:cs typeface="Helvetica Neue"/>
              <a:sym typeface="Helvetica Neue"/>
            </a:endParaRPr>
          </a:p>
          <a:p>
            <a:pPr marL="285750" marR="0" lvl="0" indent="-285750" algn="l" rtl="0">
              <a:spcBef>
                <a:spcPts val="0"/>
              </a:spcBef>
              <a:buClr>
                <a:schemeClr val="dk1"/>
              </a:buClr>
              <a:buFont typeface="Arial"/>
              <a:buNone/>
            </a:pPr>
            <a:endParaRPr sz="1400" dirty="0">
              <a:solidFill>
                <a:schemeClr val="dk1"/>
              </a:solidFill>
              <a:latin typeface="Helvetica Neue"/>
              <a:ea typeface="Helvetica Neue"/>
              <a:cs typeface="Helvetica Neue"/>
              <a:sym typeface="Helvetica Neue"/>
            </a:endParaRPr>
          </a:p>
        </p:txBody>
      </p:sp>
      <p:sp>
        <p:nvSpPr>
          <p:cNvPr id="168" name="Shape 168"/>
          <p:cNvSpPr txBox="1"/>
          <p:nvPr/>
        </p:nvSpPr>
        <p:spPr>
          <a:xfrm>
            <a:off x="160153" y="2236981"/>
            <a:ext cx="8229600" cy="1143000"/>
          </a:xfrm>
          <a:prstGeom prst="rect">
            <a:avLst/>
          </a:prstGeom>
          <a:noFill/>
          <a:ln>
            <a:noFill/>
          </a:ln>
        </p:spPr>
        <p:txBody>
          <a:bodyPr lIns="91425" tIns="45700" rIns="91425" bIns="45700" anchor="ctr" anchorCtr="0">
            <a:noAutofit/>
          </a:bodyPr>
          <a:lstStyle/>
          <a:p>
            <a:pPr marL="0" marR="0" lvl="0" indent="0" algn="l" rtl="0">
              <a:spcBef>
                <a:spcPts val="0"/>
              </a:spcBef>
              <a:buClr>
                <a:schemeClr val="dk1"/>
              </a:buClr>
              <a:buSzPct val="25000"/>
              <a:buFont typeface="Helvetica Neue"/>
              <a:buNone/>
            </a:pPr>
            <a:r>
              <a:rPr lang="en-US" sz="2000" b="1">
                <a:solidFill>
                  <a:schemeClr val="dk1"/>
                </a:solidFill>
                <a:latin typeface="Helvetica Neue"/>
                <a:ea typeface="Helvetica Neue"/>
                <a:cs typeface="Helvetica Neue"/>
                <a:sym typeface="Helvetica Neue"/>
              </a:rPr>
              <a:t>Facebook</a:t>
            </a:r>
            <a:r>
              <a:rPr lang="en-US" sz="1000" b="1">
                <a:solidFill>
                  <a:schemeClr val="lt1"/>
                </a:solidFill>
                <a:latin typeface="Helvetica Neue"/>
                <a:ea typeface="Helvetica Neue"/>
                <a:cs typeface="Helvetica Neue"/>
                <a:sym typeface="Helvetica Neue"/>
              </a:rPr>
              <a:t>the talent recruiters/companies </a:t>
            </a:r>
          </a:p>
        </p:txBody>
      </p:sp>
      <p:pic>
        <p:nvPicPr>
          <p:cNvPr id="7" name="Shape 177" descr="ejemplo Facebook.png"/>
          <p:cNvPicPr preferRelativeResize="0"/>
          <p:nvPr/>
        </p:nvPicPr>
        <p:blipFill rotWithShape="1">
          <a:blip r:embed="rId4">
            <a:alphaModFix/>
          </a:blip>
          <a:srcRect/>
          <a:stretch/>
        </p:blipFill>
        <p:spPr>
          <a:xfrm>
            <a:off x="2555776" y="3645023"/>
            <a:ext cx="3957485" cy="3083499"/>
          </a:xfrm>
          <a:prstGeom prst="rect">
            <a:avLst/>
          </a:prstGeom>
          <a:noFill/>
          <a:ln>
            <a:noFill/>
          </a:ln>
        </p:spPr>
      </p:pic>
    </p:spTree>
    <p:extLst>
      <p:ext uri="{BB962C8B-B14F-4D97-AF65-F5344CB8AC3E}">
        <p14:creationId xmlns:p14="http://schemas.microsoft.com/office/powerpoint/2010/main" val="3559556077"/>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pic>
        <p:nvPicPr>
          <p:cNvPr id="182" name="Shape 182"/>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183" name="Shape 183"/>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lvl="0">
              <a:spcBef>
                <a:spcPts val="0"/>
              </a:spcBef>
              <a:buClr>
                <a:schemeClr val="lt1"/>
              </a:buClr>
              <a:buSzPct val="25000"/>
            </a:pPr>
            <a:r>
              <a:rPr lang="it-IT" altLang="it-IT" sz="2000" b="1" dirty="0">
                <a:solidFill>
                  <a:schemeClr val="bg1"/>
                </a:solidFill>
                <a:latin typeface="Helvetica" panose="020B0604020202020204" pitchFamily="34" charset="0"/>
                <a:cs typeface="Helvetica" panose="020B0604020202020204" pitchFamily="34" charset="0"/>
              </a:rPr>
              <a:t>COMUNICACIÓN EN REDES SOCIALES</a:t>
            </a:r>
            <a:endParaRPr lang="en-US" sz="1000" b="1" i="0" u="none" strike="noStrike" cap="none" dirty="0">
              <a:solidFill>
                <a:schemeClr val="lt1"/>
              </a:solidFill>
              <a:latin typeface="Helvetica Neue"/>
              <a:ea typeface="Helvetica Neue"/>
              <a:cs typeface="Helvetica Neue"/>
              <a:sym typeface="Helvetica Neue"/>
            </a:endParaRPr>
          </a:p>
        </p:txBody>
      </p:sp>
      <p:sp>
        <p:nvSpPr>
          <p:cNvPr id="184" name="Shape 184"/>
          <p:cNvSpPr/>
          <p:nvPr/>
        </p:nvSpPr>
        <p:spPr>
          <a:xfrm>
            <a:off x="3779912" y="6093296"/>
            <a:ext cx="1296143" cy="159459"/>
          </a:xfrm>
          <a:prstGeom prst="rect">
            <a:avLst/>
          </a:prstGeom>
          <a:solidFill>
            <a:schemeClr val="lt1"/>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185" name="Shape 185"/>
          <p:cNvSpPr txBox="1"/>
          <p:nvPr/>
        </p:nvSpPr>
        <p:spPr>
          <a:xfrm>
            <a:off x="160153" y="3284983"/>
            <a:ext cx="9186115" cy="3754874"/>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400" b="1" dirty="0" err="1" smtClean="0">
                <a:solidFill>
                  <a:schemeClr val="dk1"/>
                </a:solidFill>
                <a:latin typeface="Helvetica"/>
                <a:ea typeface="Helvetica Neue"/>
                <a:cs typeface="Helvetica"/>
                <a:sym typeface="Helvetica Neue"/>
              </a:rPr>
              <a:t>Clasifica</a:t>
            </a:r>
            <a:r>
              <a:rPr lang="en-US" sz="1400" b="1" dirty="0" smtClean="0">
                <a:solidFill>
                  <a:schemeClr val="dk1"/>
                </a:solidFill>
                <a:latin typeface="Helvetica"/>
                <a:ea typeface="Helvetica Neue"/>
                <a:cs typeface="Helvetica"/>
                <a:sym typeface="Helvetica Neue"/>
              </a:rPr>
              <a:t> </a:t>
            </a:r>
            <a:r>
              <a:rPr lang="en-US" sz="1400" b="1" dirty="0" err="1" smtClean="0">
                <a:solidFill>
                  <a:schemeClr val="dk1"/>
                </a:solidFill>
                <a:latin typeface="Helvetica"/>
                <a:ea typeface="Helvetica Neue"/>
                <a:cs typeface="Helvetica"/>
                <a:sym typeface="Helvetica Neue"/>
              </a:rPr>
              <a:t>tus</a:t>
            </a:r>
            <a:r>
              <a:rPr lang="en-US" sz="1400" b="1" dirty="0" smtClean="0">
                <a:solidFill>
                  <a:schemeClr val="dk1"/>
                </a:solidFill>
                <a:latin typeface="Helvetica"/>
                <a:ea typeface="Helvetica Neue"/>
                <a:cs typeface="Helvetica"/>
                <a:sym typeface="Helvetica Neue"/>
              </a:rPr>
              <a:t> amigos en </a:t>
            </a:r>
            <a:r>
              <a:rPr lang="en-US" sz="1400" b="1" dirty="0" err="1" smtClean="0">
                <a:solidFill>
                  <a:schemeClr val="dk1"/>
                </a:solidFill>
                <a:latin typeface="Helvetica"/>
                <a:ea typeface="Helvetica Neue"/>
                <a:cs typeface="Helvetica"/>
                <a:sym typeface="Helvetica Neue"/>
              </a:rPr>
              <a:t>listas</a:t>
            </a:r>
            <a:r>
              <a:rPr lang="en-US" sz="1400" b="1" dirty="0" smtClean="0">
                <a:solidFill>
                  <a:schemeClr val="dk1"/>
                </a:solidFill>
                <a:latin typeface="Helvetica"/>
                <a:ea typeface="Helvetica Neue"/>
                <a:cs typeface="Helvetica"/>
                <a:sym typeface="Helvetica Neue"/>
              </a:rPr>
              <a:t>.</a:t>
            </a:r>
          </a:p>
          <a:p>
            <a:pPr marL="0" marR="0" lvl="0" indent="0" algn="l" rtl="0">
              <a:spcBef>
                <a:spcPts val="0"/>
              </a:spcBef>
              <a:buSzPct val="25000"/>
              <a:buNone/>
            </a:pPr>
            <a:endParaRPr lang="en-US" sz="1400" b="1" dirty="0">
              <a:solidFill>
                <a:schemeClr val="dk1"/>
              </a:solidFill>
              <a:latin typeface="Helvetica"/>
              <a:ea typeface="Helvetica Neue"/>
              <a:cs typeface="Helvetica"/>
              <a:sym typeface="Helvetica Neue"/>
            </a:endParaRPr>
          </a:p>
          <a:p>
            <a:pPr marL="0" marR="0" lvl="0" indent="0" algn="l" rtl="0">
              <a:spcBef>
                <a:spcPts val="0"/>
              </a:spcBef>
              <a:buSzPct val="25000"/>
              <a:buNone/>
            </a:pPr>
            <a:endParaRPr lang="en-US" sz="1400" b="1" dirty="0" smtClean="0">
              <a:solidFill>
                <a:schemeClr val="dk1"/>
              </a:solidFill>
              <a:latin typeface="Helvetica"/>
              <a:ea typeface="Helvetica Neue"/>
              <a:cs typeface="Helvetica"/>
              <a:sym typeface="Helvetica Neue"/>
            </a:endParaRPr>
          </a:p>
          <a:p>
            <a:pPr marL="0" marR="0" lvl="0" indent="0" algn="l" rtl="0">
              <a:spcBef>
                <a:spcPts val="0"/>
              </a:spcBef>
              <a:buSzPct val="25000"/>
              <a:buNone/>
            </a:pPr>
            <a:endParaRPr lang="en-US" sz="1400" b="1" dirty="0">
              <a:solidFill>
                <a:schemeClr val="dk1"/>
              </a:solidFill>
              <a:latin typeface="Helvetica"/>
              <a:ea typeface="Helvetica Neue"/>
              <a:cs typeface="Helvetica"/>
              <a:sym typeface="Helvetica Neue"/>
            </a:endParaRPr>
          </a:p>
          <a:p>
            <a:pPr marL="0" marR="0" lvl="0" indent="0" algn="l" rtl="0">
              <a:spcBef>
                <a:spcPts val="0"/>
              </a:spcBef>
              <a:buSzPct val="25000"/>
              <a:buNone/>
            </a:pPr>
            <a:endParaRPr lang="en-US" sz="1400" b="1" dirty="0" smtClean="0">
              <a:solidFill>
                <a:schemeClr val="dk1"/>
              </a:solidFill>
              <a:latin typeface="Helvetica"/>
              <a:ea typeface="Helvetica Neue"/>
              <a:cs typeface="Helvetica"/>
              <a:sym typeface="Helvetica Neue"/>
            </a:endParaRPr>
          </a:p>
          <a:p>
            <a:pPr marL="0" marR="0" lvl="0" indent="0" algn="l" rtl="0">
              <a:spcBef>
                <a:spcPts val="0"/>
              </a:spcBef>
              <a:buSzPct val="25000"/>
              <a:buNone/>
            </a:pPr>
            <a:r>
              <a:rPr lang="en-US" sz="1400" dirty="0" err="1" smtClean="0">
                <a:solidFill>
                  <a:schemeClr val="dk1"/>
                </a:solidFill>
                <a:latin typeface="Helvetica"/>
                <a:ea typeface="Helvetica Neue"/>
                <a:cs typeface="Helvetica"/>
                <a:sym typeface="Helvetica Neue"/>
              </a:rPr>
              <a:t>Crea</a:t>
            </a:r>
            <a:r>
              <a:rPr lang="en-US" sz="1400" dirty="0" smtClean="0">
                <a:solidFill>
                  <a:schemeClr val="dk1"/>
                </a:solidFill>
                <a:latin typeface="Helvetica"/>
                <a:ea typeface="Helvetica Neue"/>
                <a:cs typeface="Helvetica"/>
                <a:sym typeface="Helvetica Neue"/>
              </a:rPr>
              <a:t> </a:t>
            </a:r>
            <a:r>
              <a:rPr lang="en-US" sz="1400" dirty="0" err="1" smtClean="0">
                <a:solidFill>
                  <a:schemeClr val="dk1"/>
                </a:solidFill>
                <a:latin typeface="Helvetica"/>
                <a:ea typeface="Helvetica Neue"/>
                <a:cs typeface="Helvetica"/>
                <a:sym typeface="Helvetica Neue"/>
              </a:rPr>
              <a:t>una</a:t>
            </a:r>
            <a:r>
              <a:rPr lang="en-US" sz="1400" dirty="0" smtClean="0">
                <a:solidFill>
                  <a:schemeClr val="dk1"/>
                </a:solidFill>
                <a:latin typeface="Helvetica"/>
                <a:ea typeface="Helvetica Neue"/>
                <a:cs typeface="Helvetica"/>
                <a:sym typeface="Helvetica Neue"/>
              </a:rPr>
              <a:t> </a:t>
            </a:r>
            <a:r>
              <a:rPr lang="en-US" sz="1400" dirty="0" err="1" smtClean="0">
                <a:solidFill>
                  <a:schemeClr val="dk1"/>
                </a:solidFill>
                <a:latin typeface="Helvetica"/>
                <a:ea typeface="Helvetica Neue"/>
                <a:cs typeface="Helvetica"/>
                <a:sym typeface="Helvetica Neue"/>
              </a:rPr>
              <a:t>lista</a:t>
            </a:r>
            <a:r>
              <a:rPr lang="en-US" sz="1400" dirty="0" smtClean="0">
                <a:solidFill>
                  <a:schemeClr val="dk1"/>
                </a:solidFill>
                <a:latin typeface="Helvetica"/>
                <a:ea typeface="Helvetica Neue"/>
                <a:cs typeface="Helvetica"/>
                <a:sym typeface="Helvetica Neue"/>
              </a:rPr>
              <a:t> </a:t>
            </a:r>
            <a:r>
              <a:rPr lang="en-US" sz="1400" dirty="0" err="1" smtClean="0">
                <a:solidFill>
                  <a:schemeClr val="dk1"/>
                </a:solidFill>
                <a:latin typeface="Helvetica"/>
                <a:ea typeface="Helvetica Neue"/>
                <a:cs typeface="Helvetica"/>
                <a:sym typeface="Helvetica Neue"/>
              </a:rPr>
              <a:t>llamada</a:t>
            </a:r>
            <a:r>
              <a:rPr lang="en-US" sz="1400" dirty="0" smtClean="0">
                <a:solidFill>
                  <a:schemeClr val="dk1"/>
                </a:solidFill>
                <a:latin typeface="Helvetica"/>
                <a:ea typeface="Helvetica Neue"/>
                <a:cs typeface="Helvetica"/>
                <a:sym typeface="Helvetica Neue"/>
              </a:rPr>
              <a:t> </a:t>
            </a:r>
            <a:r>
              <a:rPr lang="en-US" sz="1400" dirty="0" err="1" smtClean="0">
                <a:solidFill>
                  <a:schemeClr val="dk1"/>
                </a:solidFill>
                <a:latin typeface="Helvetica"/>
                <a:ea typeface="Helvetica Neue"/>
                <a:cs typeface="Helvetica"/>
                <a:sym typeface="Helvetica Neue"/>
              </a:rPr>
              <a:t>Trabajo</a:t>
            </a:r>
            <a:r>
              <a:rPr lang="en-US" sz="1400" dirty="0" smtClean="0">
                <a:solidFill>
                  <a:schemeClr val="dk1"/>
                </a:solidFill>
                <a:latin typeface="Helvetica"/>
                <a:ea typeface="Helvetica Neue"/>
                <a:cs typeface="Helvetica"/>
                <a:sym typeface="Helvetica Neue"/>
              </a:rPr>
              <a:t> o </a:t>
            </a:r>
            <a:r>
              <a:rPr lang="en-US" sz="1400" dirty="0" err="1" smtClean="0">
                <a:solidFill>
                  <a:schemeClr val="dk1"/>
                </a:solidFill>
                <a:latin typeface="Helvetica"/>
                <a:ea typeface="Helvetica Neue"/>
                <a:cs typeface="Helvetica"/>
                <a:sym typeface="Helvetica Neue"/>
              </a:rPr>
              <a:t>Profesional</a:t>
            </a:r>
            <a:r>
              <a:rPr lang="en-US" sz="1400" dirty="0" smtClean="0">
                <a:solidFill>
                  <a:schemeClr val="dk1"/>
                </a:solidFill>
                <a:latin typeface="Helvetica"/>
                <a:ea typeface="Helvetica Neue"/>
                <a:cs typeface="Helvetica"/>
                <a:sym typeface="Helvetica Neue"/>
              </a:rPr>
              <a:t>, </a:t>
            </a:r>
            <a:r>
              <a:rPr lang="en-US" sz="1400" dirty="0" err="1" smtClean="0">
                <a:solidFill>
                  <a:schemeClr val="dk1"/>
                </a:solidFill>
                <a:latin typeface="Helvetica"/>
                <a:ea typeface="Helvetica Neue"/>
                <a:cs typeface="Helvetica"/>
                <a:sym typeface="Helvetica Neue"/>
              </a:rPr>
              <a:t>esto</a:t>
            </a:r>
            <a:r>
              <a:rPr lang="en-US" sz="1400" dirty="0" smtClean="0">
                <a:solidFill>
                  <a:schemeClr val="dk1"/>
                </a:solidFill>
                <a:latin typeface="Helvetica"/>
                <a:ea typeface="Helvetica Neue"/>
                <a:cs typeface="Helvetica"/>
                <a:sym typeface="Helvetica Neue"/>
              </a:rPr>
              <a:t> </a:t>
            </a:r>
            <a:r>
              <a:rPr lang="en-US" sz="1400" dirty="0" err="1" smtClean="0">
                <a:solidFill>
                  <a:schemeClr val="dk1"/>
                </a:solidFill>
                <a:latin typeface="Helvetica"/>
                <a:ea typeface="Helvetica Neue"/>
                <a:cs typeface="Helvetica"/>
                <a:sym typeface="Helvetica Neue"/>
              </a:rPr>
              <a:t>te</a:t>
            </a:r>
            <a:r>
              <a:rPr lang="en-US" sz="1400" dirty="0" smtClean="0">
                <a:solidFill>
                  <a:schemeClr val="dk1"/>
                </a:solidFill>
                <a:latin typeface="Helvetica"/>
                <a:ea typeface="Helvetica Neue"/>
                <a:cs typeface="Helvetica"/>
                <a:sym typeface="Helvetica Neue"/>
              </a:rPr>
              <a:t> </a:t>
            </a:r>
            <a:r>
              <a:rPr lang="en-US" sz="1400" dirty="0" err="1" smtClean="0">
                <a:solidFill>
                  <a:schemeClr val="dk1"/>
                </a:solidFill>
                <a:latin typeface="Helvetica"/>
                <a:ea typeface="Helvetica Neue"/>
                <a:cs typeface="Helvetica"/>
                <a:sym typeface="Helvetica Neue"/>
              </a:rPr>
              <a:t>ayudará</a:t>
            </a:r>
            <a:r>
              <a:rPr lang="en-US" sz="1400" dirty="0" smtClean="0">
                <a:solidFill>
                  <a:schemeClr val="dk1"/>
                </a:solidFill>
                <a:latin typeface="Helvetica"/>
                <a:ea typeface="Helvetica Neue"/>
                <a:cs typeface="Helvetica"/>
                <a:sym typeface="Helvetica Neue"/>
              </a:rPr>
              <a:t> a </a:t>
            </a:r>
            <a:r>
              <a:rPr lang="en-US" sz="1400" dirty="0" err="1" smtClean="0">
                <a:solidFill>
                  <a:schemeClr val="dk1"/>
                </a:solidFill>
                <a:latin typeface="Helvetica"/>
                <a:ea typeface="Helvetica Neue"/>
                <a:cs typeface="Helvetica"/>
                <a:sym typeface="Helvetica Neue"/>
              </a:rPr>
              <a:t>seleccionar</a:t>
            </a:r>
            <a:r>
              <a:rPr lang="en-US" sz="1400" dirty="0" smtClean="0">
                <a:solidFill>
                  <a:schemeClr val="dk1"/>
                </a:solidFill>
                <a:latin typeface="Helvetica"/>
                <a:ea typeface="Helvetica Neue"/>
                <a:cs typeface="Helvetica"/>
                <a:sym typeface="Helvetica Neue"/>
              </a:rPr>
              <a:t> </a:t>
            </a:r>
            <a:r>
              <a:rPr lang="en-US" sz="1400" dirty="0" err="1" smtClean="0">
                <a:solidFill>
                  <a:schemeClr val="dk1"/>
                </a:solidFill>
                <a:latin typeface="Helvetica"/>
                <a:ea typeface="Helvetica Neue"/>
                <a:cs typeface="Helvetica"/>
                <a:sym typeface="Helvetica Neue"/>
              </a:rPr>
              <a:t>qué</a:t>
            </a:r>
            <a:r>
              <a:rPr lang="en-US" sz="1400" dirty="0" smtClean="0">
                <a:solidFill>
                  <a:schemeClr val="dk1"/>
                </a:solidFill>
                <a:latin typeface="Helvetica"/>
                <a:ea typeface="Helvetica Neue"/>
                <a:cs typeface="Helvetica"/>
                <a:sym typeface="Helvetica Neue"/>
              </a:rPr>
              <a:t> </a:t>
            </a:r>
            <a:r>
              <a:rPr lang="en-US" sz="1400" dirty="0" err="1" smtClean="0">
                <a:solidFill>
                  <a:schemeClr val="dk1"/>
                </a:solidFill>
                <a:latin typeface="Helvetica"/>
                <a:ea typeface="Helvetica Neue"/>
                <a:cs typeface="Helvetica"/>
                <a:sym typeface="Helvetica Neue"/>
              </a:rPr>
              <a:t>contenido</a:t>
            </a:r>
            <a:r>
              <a:rPr lang="en-US" sz="1400" dirty="0" smtClean="0">
                <a:solidFill>
                  <a:schemeClr val="dk1"/>
                </a:solidFill>
                <a:latin typeface="Helvetica"/>
                <a:ea typeface="Helvetica Neue"/>
                <a:cs typeface="Helvetica"/>
                <a:sym typeface="Helvetica Neue"/>
              </a:rPr>
              <a:t> </a:t>
            </a:r>
            <a:r>
              <a:rPr lang="en-US" sz="1400" dirty="0" err="1" smtClean="0">
                <a:solidFill>
                  <a:schemeClr val="dk1"/>
                </a:solidFill>
                <a:latin typeface="Helvetica"/>
                <a:ea typeface="Helvetica Neue"/>
                <a:cs typeface="Helvetica"/>
                <a:sym typeface="Helvetica Neue"/>
              </a:rPr>
              <a:t>publicas</a:t>
            </a:r>
            <a:r>
              <a:rPr lang="en-US" sz="1400" dirty="0" smtClean="0">
                <a:solidFill>
                  <a:schemeClr val="dk1"/>
                </a:solidFill>
                <a:latin typeface="Helvetica"/>
                <a:ea typeface="Helvetica Neue"/>
                <a:cs typeface="Helvetica"/>
                <a:sym typeface="Helvetica Neue"/>
              </a:rPr>
              <a:t> a </a:t>
            </a:r>
            <a:r>
              <a:rPr lang="en-US" sz="1400" dirty="0" err="1" smtClean="0">
                <a:solidFill>
                  <a:schemeClr val="dk1"/>
                </a:solidFill>
                <a:latin typeface="Helvetica"/>
                <a:ea typeface="Helvetica Neue"/>
                <a:cs typeface="Helvetica"/>
                <a:sym typeface="Helvetica Neue"/>
              </a:rPr>
              <a:t>según</a:t>
            </a:r>
            <a:r>
              <a:rPr lang="en-US" sz="1400" dirty="0" smtClean="0">
                <a:solidFill>
                  <a:schemeClr val="dk1"/>
                </a:solidFill>
                <a:latin typeface="Helvetica"/>
                <a:ea typeface="Helvetica Neue"/>
                <a:cs typeface="Helvetica"/>
                <a:sym typeface="Helvetica Neue"/>
              </a:rPr>
              <a:t> </a:t>
            </a:r>
            <a:r>
              <a:rPr lang="en-US" sz="1400" dirty="0" err="1" smtClean="0">
                <a:solidFill>
                  <a:schemeClr val="dk1"/>
                </a:solidFill>
                <a:latin typeface="Helvetica"/>
                <a:ea typeface="Helvetica Neue"/>
                <a:cs typeface="Helvetica"/>
                <a:sym typeface="Helvetica Neue"/>
              </a:rPr>
              <a:t>qué</a:t>
            </a:r>
            <a:r>
              <a:rPr lang="en-US" sz="1400" dirty="0" smtClean="0">
                <a:solidFill>
                  <a:schemeClr val="dk1"/>
                </a:solidFill>
                <a:latin typeface="Helvetica"/>
                <a:ea typeface="Helvetica Neue"/>
                <a:cs typeface="Helvetica"/>
                <a:sym typeface="Helvetica Neue"/>
              </a:rPr>
              <a:t> </a:t>
            </a:r>
            <a:r>
              <a:rPr lang="en-US" sz="1400" dirty="0" err="1" smtClean="0">
                <a:solidFill>
                  <a:schemeClr val="dk1"/>
                </a:solidFill>
                <a:latin typeface="Helvetica"/>
                <a:ea typeface="Helvetica Neue"/>
                <a:cs typeface="Helvetica"/>
                <a:sym typeface="Helvetica Neue"/>
              </a:rPr>
              <a:t>contactos</a:t>
            </a:r>
            <a:r>
              <a:rPr lang="en-US" sz="1400" dirty="0" smtClean="0">
                <a:solidFill>
                  <a:schemeClr val="dk1"/>
                </a:solidFill>
                <a:latin typeface="Helvetica"/>
                <a:ea typeface="Helvetica Neue"/>
                <a:cs typeface="Helvetica"/>
                <a:sym typeface="Helvetica Neue"/>
              </a:rPr>
              <a:t>.</a:t>
            </a:r>
            <a:endParaRPr sz="1400" dirty="0">
              <a:solidFill>
                <a:schemeClr val="dk1"/>
              </a:solidFill>
              <a:latin typeface="Helvetica"/>
              <a:ea typeface="Helvetica Neue"/>
              <a:cs typeface="Helvetica"/>
              <a:sym typeface="Helvetica Neue"/>
            </a:endParaRPr>
          </a:p>
          <a:p>
            <a:pPr marL="285750" marR="0" lvl="0" indent="-285750" algn="l" rtl="0">
              <a:spcBef>
                <a:spcPts val="0"/>
              </a:spcBef>
              <a:buClr>
                <a:schemeClr val="dk1"/>
              </a:buClr>
              <a:buFont typeface="Arial"/>
              <a:buNone/>
            </a:pPr>
            <a:endParaRPr sz="1400" dirty="0">
              <a:solidFill>
                <a:schemeClr val="dk1"/>
              </a:solidFill>
              <a:latin typeface="Helvetica Neue"/>
              <a:ea typeface="Helvetica Neue"/>
              <a:cs typeface="Helvetica Neue"/>
              <a:sym typeface="Helvetica Neue"/>
            </a:endParaRPr>
          </a:p>
        </p:txBody>
      </p:sp>
      <p:sp>
        <p:nvSpPr>
          <p:cNvPr id="186" name="Shape 186"/>
          <p:cNvSpPr txBox="1"/>
          <p:nvPr/>
        </p:nvSpPr>
        <p:spPr>
          <a:xfrm>
            <a:off x="160153" y="2236981"/>
            <a:ext cx="8229600" cy="1143000"/>
          </a:xfrm>
          <a:prstGeom prst="rect">
            <a:avLst/>
          </a:prstGeom>
          <a:noFill/>
          <a:ln>
            <a:noFill/>
          </a:ln>
        </p:spPr>
        <p:txBody>
          <a:bodyPr lIns="91425" tIns="45700" rIns="91425" bIns="45700" anchor="ctr" anchorCtr="0">
            <a:noAutofit/>
          </a:bodyPr>
          <a:lstStyle/>
          <a:p>
            <a:pPr marL="0" marR="0" lvl="0" indent="0" algn="l" rtl="0">
              <a:spcBef>
                <a:spcPts val="0"/>
              </a:spcBef>
              <a:buClr>
                <a:schemeClr val="dk1"/>
              </a:buClr>
              <a:buSzPct val="25000"/>
              <a:buFont typeface="Helvetica Neue"/>
              <a:buNone/>
            </a:pPr>
            <a:r>
              <a:rPr lang="en-US" sz="2000" b="1">
                <a:solidFill>
                  <a:schemeClr val="dk1"/>
                </a:solidFill>
                <a:latin typeface="Helvetica Neue"/>
                <a:ea typeface="Helvetica Neue"/>
                <a:cs typeface="Helvetica Neue"/>
                <a:sym typeface="Helvetica Neue"/>
              </a:rPr>
              <a:t>Facebook</a:t>
            </a:r>
            <a:r>
              <a:rPr lang="en-US" sz="1000" b="1">
                <a:solidFill>
                  <a:schemeClr val="lt1"/>
                </a:solidFill>
                <a:latin typeface="Helvetica Neue"/>
                <a:ea typeface="Helvetica Neue"/>
                <a:cs typeface="Helvetica Neue"/>
                <a:sym typeface="Helvetica Neue"/>
              </a:rPr>
              <a:t>the talent recruiters/companies </a:t>
            </a:r>
          </a:p>
        </p:txBody>
      </p:sp>
    </p:spTree>
    <p:extLst>
      <p:ext uri="{BB962C8B-B14F-4D97-AF65-F5344CB8AC3E}">
        <p14:creationId xmlns:p14="http://schemas.microsoft.com/office/powerpoint/2010/main" val="1547141982"/>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0" y="0"/>
            <a:ext cx="9144000" cy="6858000"/>
          </a:xfrm>
          <a:prstGeom prst="rect">
            <a:avLst/>
          </a:prstGeom>
        </p:spPr>
      </p:pic>
      <p:sp>
        <p:nvSpPr>
          <p:cNvPr id="3" name="Marcador de contenido 2"/>
          <p:cNvSpPr>
            <a:spLocks noGrp="1"/>
          </p:cNvSpPr>
          <p:nvPr>
            <p:ph idx="1"/>
          </p:nvPr>
        </p:nvSpPr>
        <p:spPr>
          <a:xfrm>
            <a:off x="179512" y="2514600"/>
            <a:ext cx="8856984" cy="4082752"/>
          </a:xfrm>
        </p:spPr>
        <p:txBody>
          <a:bodyPr>
            <a:normAutofit fontScale="32500" lnSpcReduction="20000"/>
          </a:bodyPr>
          <a:lstStyle/>
          <a:p>
            <a:pPr>
              <a:buNone/>
            </a:pPr>
            <a:endParaRPr lang="it-IT" sz="1600" dirty="0"/>
          </a:p>
          <a:p>
            <a:pPr algn="just">
              <a:buFont typeface="Wingdings" panose="05000000000000000000" pitchFamily="2" charset="2"/>
              <a:buChar char="ü"/>
            </a:pPr>
            <a:r>
              <a:rPr lang="en-US" sz="4000" dirty="0" smtClean="0">
                <a:latin typeface="Helvetica" panose="020B0604020202020204" pitchFamily="34" charset="0"/>
                <a:cs typeface="Helvetica" panose="020B0604020202020204" pitchFamily="34" charset="0"/>
              </a:rPr>
              <a:t>¿</a:t>
            </a:r>
            <a:r>
              <a:rPr lang="en-US" sz="4000" dirty="0" err="1" smtClean="0">
                <a:latin typeface="Helvetica" panose="020B0604020202020204" pitchFamily="34" charset="0"/>
                <a:cs typeface="Helvetica" panose="020B0604020202020204" pitchFamily="34" charset="0"/>
              </a:rPr>
              <a:t>Sabes</a:t>
            </a:r>
            <a:r>
              <a:rPr lang="en-US" sz="4000" dirty="0" smtClean="0">
                <a:latin typeface="Helvetica" panose="020B0604020202020204" pitchFamily="34" charset="0"/>
                <a:cs typeface="Helvetica" panose="020B0604020202020204" pitchFamily="34" charset="0"/>
              </a:rPr>
              <a:t> </a:t>
            </a:r>
            <a:r>
              <a:rPr lang="en-US" sz="4000" dirty="0" err="1" smtClean="0">
                <a:latin typeface="Helvetica" panose="020B0604020202020204" pitchFamily="34" charset="0"/>
                <a:cs typeface="Helvetica" panose="020B0604020202020204" pitchFamily="34" charset="0"/>
              </a:rPr>
              <a:t>que</a:t>
            </a:r>
            <a:r>
              <a:rPr lang="en-US" sz="4000" dirty="0" smtClean="0">
                <a:latin typeface="Helvetica" panose="020B0604020202020204" pitchFamily="34" charset="0"/>
                <a:cs typeface="Helvetica" panose="020B0604020202020204" pitchFamily="34" charset="0"/>
              </a:rPr>
              <a:t> </a:t>
            </a:r>
            <a:r>
              <a:rPr lang="en-US" sz="4000" dirty="0" err="1" smtClean="0">
                <a:latin typeface="Helvetica" panose="020B0604020202020204" pitchFamily="34" charset="0"/>
                <a:cs typeface="Helvetica" panose="020B0604020202020204" pitchFamily="34" charset="0"/>
              </a:rPr>
              <a:t>las</a:t>
            </a:r>
            <a:r>
              <a:rPr lang="en-US" sz="4000" dirty="0" smtClean="0">
                <a:latin typeface="Helvetica" panose="020B0604020202020204" pitchFamily="34" charset="0"/>
                <a:cs typeface="Helvetica" panose="020B0604020202020204" pitchFamily="34" charset="0"/>
              </a:rPr>
              <a:t> </a:t>
            </a:r>
            <a:r>
              <a:rPr lang="en-US" sz="4000" dirty="0" err="1" smtClean="0">
                <a:latin typeface="Helvetica" panose="020B0604020202020204" pitchFamily="34" charset="0"/>
                <a:cs typeface="Helvetica" panose="020B0604020202020204" pitchFamily="34" charset="0"/>
              </a:rPr>
              <a:t>empresas</a:t>
            </a:r>
            <a:r>
              <a:rPr lang="en-US" sz="4000" dirty="0" smtClean="0">
                <a:latin typeface="Helvetica" panose="020B0604020202020204" pitchFamily="34" charset="0"/>
                <a:cs typeface="Helvetica" panose="020B0604020202020204" pitchFamily="34" charset="0"/>
              </a:rPr>
              <a:t> o </a:t>
            </a:r>
            <a:r>
              <a:rPr lang="en-US" sz="4000" dirty="0" err="1" smtClean="0">
                <a:latin typeface="Helvetica" panose="020B0604020202020204" pitchFamily="34" charset="0"/>
                <a:cs typeface="Helvetica" panose="020B0604020202020204" pitchFamily="34" charset="0"/>
              </a:rPr>
              <a:t>reclutadores</a:t>
            </a:r>
            <a:r>
              <a:rPr lang="en-US" sz="4000" dirty="0" smtClean="0">
                <a:latin typeface="Helvetica" panose="020B0604020202020204" pitchFamily="34" charset="0"/>
                <a:cs typeface="Helvetica" panose="020B0604020202020204" pitchFamily="34" charset="0"/>
              </a:rPr>
              <a:t> </a:t>
            </a:r>
            <a:r>
              <a:rPr lang="en-US" sz="4000" dirty="0" err="1" smtClean="0">
                <a:latin typeface="Helvetica" panose="020B0604020202020204" pitchFamily="34" charset="0"/>
                <a:cs typeface="Helvetica" panose="020B0604020202020204" pitchFamily="34" charset="0"/>
              </a:rPr>
              <a:t>buscan</a:t>
            </a:r>
            <a:r>
              <a:rPr lang="en-US" sz="4000" dirty="0" smtClean="0">
                <a:latin typeface="Helvetica" panose="020B0604020202020204" pitchFamily="34" charset="0"/>
                <a:cs typeface="Helvetica" panose="020B0604020202020204" pitchFamily="34" charset="0"/>
              </a:rPr>
              <a:t> </a:t>
            </a:r>
            <a:r>
              <a:rPr lang="en-US" sz="4000" dirty="0" err="1" smtClean="0">
                <a:latin typeface="Helvetica" panose="020B0604020202020204" pitchFamily="34" charset="0"/>
                <a:cs typeface="Helvetica" panose="020B0604020202020204" pitchFamily="34" charset="0"/>
              </a:rPr>
              <a:t>información</a:t>
            </a:r>
            <a:r>
              <a:rPr lang="en-US" sz="4000" dirty="0" smtClean="0">
                <a:latin typeface="Helvetica" panose="020B0604020202020204" pitchFamily="34" charset="0"/>
                <a:cs typeface="Helvetica" panose="020B0604020202020204" pitchFamily="34" charset="0"/>
              </a:rPr>
              <a:t> </a:t>
            </a:r>
            <a:r>
              <a:rPr lang="en-US" sz="4000" dirty="0" err="1" smtClean="0">
                <a:latin typeface="Helvetica" panose="020B0604020202020204" pitchFamily="34" charset="0"/>
                <a:cs typeface="Helvetica" panose="020B0604020202020204" pitchFamily="34" charset="0"/>
              </a:rPr>
              <a:t>sobre</a:t>
            </a:r>
            <a:r>
              <a:rPr lang="en-US" sz="4000" dirty="0" smtClean="0">
                <a:latin typeface="Helvetica" panose="020B0604020202020204" pitchFamily="34" charset="0"/>
                <a:cs typeface="Helvetica" panose="020B0604020202020204" pitchFamily="34" charset="0"/>
              </a:rPr>
              <a:t> </a:t>
            </a:r>
            <a:r>
              <a:rPr lang="en-US" sz="4000" dirty="0" err="1" smtClean="0">
                <a:latin typeface="Helvetica" panose="020B0604020202020204" pitchFamily="34" charset="0"/>
                <a:cs typeface="Helvetica" panose="020B0604020202020204" pitchFamily="34" charset="0"/>
              </a:rPr>
              <a:t>sus</a:t>
            </a:r>
            <a:r>
              <a:rPr lang="en-US" sz="4000" dirty="0" smtClean="0">
                <a:latin typeface="Helvetica" panose="020B0604020202020204" pitchFamily="34" charset="0"/>
                <a:cs typeface="Helvetica" panose="020B0604020202020204" pitchFamily="34" charset="0"/>
              </a:rPr>
              <a:t> </a:t>
            </a:r>
            <a:r>
              <a:rPr lang="en-US" sz="4000" dirty="0" err="1" smtClean="0">
                <a:latin typeface="Helvetica" panose="020B0604020202020204" pitchFamily="34" charset="0"/>
                <a:cs typeface="Helvetica" panose="020B0604020202020204" pitchFamily="34" charset="0"/>
              </a:rPr>
              <a:t>candidatos</a:t>
            </a:r>
            <a:r>
              <a:rPr lang="en-US" sz="4000" dirty="0" smtClean="0">
                <a:latin typeface="Helvetica" panose="020B0604020202020204" pitchFamily="34" charset="0"/>
                <a:cs typeface="Helvetica" panose="020B0604020202020204" pitchFamily="34" charset="0"/>
              </a:rPr>
              <a:t> a </a:t>
            </a:r>
            <a:r>
              <a:rPr lang="en-US" sz="4000" dirty="0" err="1" smtClean="0">
                <a:latin typeface="Helvetica" panose="020B0604020202020204" pitchFamily="34" charset="0"/>
                <a:cs typeface="Helvetica" panose="020B0604020202020204" pitchFamily="34" charset="0"/>
              </a:rPr>
              <a:t>través</a:t>
            </a:r>
            <a:r>
              <a:rPr lang="en-US" sz="4000" dirty="0" smtClean="0">
                <a:latin typeface="Helvetica" panose="020B0604020202020204" pitchFamily="34" charset="0"/>
                <a:cs typeface="Helvetica" panose="020B0604020202020204" pitchFamily="34" charset="0"/>
              </a:rPr>
              <a:t>  de los </a:t>
            </a:r>
            <a:r>
              <a:rPr lang="en-US" sz="4000" dirty="0" err="1" smtClean="0">
                <a:latin typeface="Helvetica" panose="020B0604020202020204" pitchFamily="34" charset="0"/>
                <a:cs typeface="Helvetica" panose="020B0604020202020204" pitchFamily="34" charset="0"/>
              </a:rPr>
              <a:t>principales</a:t>
            </a:r>
            <a:r>
              <a:rPr lang="en-US" sz="4000" dirty="0" smtClean="0">
                <a:latin typeface="Helvetica" panose="020B0604020202020204" pitchFamily="34" charset="0"/>
                <a:cs typeface="Helvetica" panose="020B0604020202020204" pitchFamily="34" charset="0"/>
              </a:rPr>
              <a:t> </a:t>
            </a:r>
            <a:r>
              <a:rPr lang="en-US" sz="4000" dirty="0" err="1" smtClean="0">
                <a:latin typeface="Helvetica" panose="020B0604020202020204" pitchFamily="34" charset="0"/>
                <a:cs typeface="Helvetica" panose="020B0604020202020204" pitchFamily="34" charset="0"/>
              </a:rPr>
              <a:t>motores</a:t>
            </a:r>
            <a:r>
              <a:rPr lang="en-US" sz="4000" dirty="0" smtClean="0">
                <a:latin typeface="Helvetica" panose="020B0604020202020204" pitchFamily="34" charset="0"/>
                <a:cs typeface="Helvetica" panose="020B0604020202020204" pitchFamily="34" charset="0"/>
              </a:rPr>
              <a:t> de </a:t>
            </a:r>
            <a:r>
              <a:rPr lang="en-US" sz="4000" dirty="0" err="1" smtClean="0">
                <a:latin typeface="Helvetica" panose="020B0604020202020204" pitchFamily="34" charset="0"/>
                <a:cs typeface="Helvetica" panose="020B0604020202020204" pitchFamily="34" charset="0"/>
              </a:rPr>
              <a:t>búsqueda</a:t>
            </a:r>
            <a:r>
              <a:rPr lang="en-US" sz="4000" dirty="0" smtClean="0">
                <a:latin typeface="Helvetica" panose="020B0604020202020204" pitchFamily="34" charset="0"/>
                <a:cs typeface="Helvetica" panose="020B0604020202020204" pitchFamily="34" charset="0"/>
              </a:rPr>
              <a:t> o </a:t>
            </a:r>
            <a:r>
              <a:rPr lang="en-US" sz="4000" dirty="0" err="1" smtClean="0">
                <a:latin typeface="Helvetica" panose="020B0604020202020204" pitchFamily="34" charset="0"/>
                <a:cs typeface="Helvetica" panose="020B0604020202020204" pitchFamily="34" charset="0"/>
              </a:rPr>
              <a:t>accediendo</a:t>
            </a:r>
            <a:r>
              <a:rPr lang="en-US" sz="4000" dirty="0" smtClean="0">
                <a:latin typeface="Helvetica" panose="020B0604020202020204" pitchFamily="34" charset="0"/>
                <a:cs typeface="Helvetica" panose="020B0604020202020204" pitchFamily="34" charset="0"/>
              </a:rPr>
              <a:t> </a:t>
            </a:r>
            <a:r>
              <a:rPr lang="en-US" sz="4000" dirty="0" err="1" smtClean="0">
                <a:latin typeface="Helvetica" panose="020B0604020202020204" pitchFamily="34" charset="0"/>
                <a:cs typeface="Helvetica" panose="020B0604020202020204" pitchFamily="34" charset="0"/>
              </a:rPr>
              <a:t>directamente</a:t>
            </a:r>
            <a:r>
              <a:rPr lang="en-US" sz="4000" dirty="0">
                <a:latin typeface="Helvetica" panose="020B0604020202020204" pitchFamily="34" charset="0"/>
                <a:cs typeface="Helvetica" panose="020B0604020202020204" pitchFamily="34" charset="0"/>
              </a:rPr>
              <a:t> </a:t>
            </a:r>
            <a:r>
              <a:rPr lang="en-US" sz="4000" dirty="0" smtClean="0">
                <a:latin typeface="Helvetica" panose="020B0604020202020204" pitchFamily="34" charset="0"/>
                <a:cs typeface="Helvetica" panose="020B0604020202020204" pitchFamily="34" charset="0"/>
              </a:rPr>
              <a:t>a los </a:t>
            </a:r>
            <a:r>
              <a:rPr lang="en-US" sz="4000" dirty="0" err="1" smtClean="0">
                <a:latin typeface="Helvetica" panose="020B0604020202020204" pitchFamily="34" charset="0"/>
                <a:cs typeface="Helvetica" panose="020B0604020202020204" pitchFamily="34" charset="0"/>
              </a:rPr>
              <a:t>perfiles</a:t>
            </a:r>
            <a:r>
              <a:rPr lang="en-US" sz="4000" dirty="0" smtClean="0">
                <a:latin typeface="Helvetica" panose="020B0604020202020204" pitchFamily="34" charset="0"/>
                <a:cs typeface="Helvetica" panose="020B0604020202020204" pitchFamily="34" charset="0"/>
              </a:rPr>
              <a:t> </a:t>
            </a:r>
            <a:r>
              <a:rPr lang="en-US" sz="4000" dirty="0" err="1" smtClean="0">
                <a:latin typeface="Helvetica" panose="020B0604020202020204" pitchFamily="34" charset="0"/>
                <a:cs typeface="Helvetica" panose="020B0604020202020204" pitchFamily="34" charset="0"/>
              </a:rPr>
              <a:t>públicos</a:t>
            </a:r>
            <a:r>
              <a:rPr lang="en-US" sz="4000" dirty="0" smtClean="0">
                <a:latin typeface="Helvetica" panose="020B0604020202020204" pitchFamily="34" charset="0"/>
                <a:cs typeface="Helvetica" panose="020B0604020202020204" pitchFamily="34" charset="0"/>
              </a:rPr>
              <a:t> de </a:t>
            </a:r>
            <a:r>
              <a:rPr lang="en-US" sz="4000" dirty="0" err="1" smtClean="0">
                <a:latin typeface="Helvetica" panose="020B0604020202020204" pitchFamily="34" charset="0"/>
                <a:cs typeface="Helvetica" panose="020B0604020202020204" pitchFamily="34" charset="0"/>
              </a:rPr>
              <a:t>las</a:t>
            </a:r>
            <a:r>
              <a:rPr lang="en-US" sz="4000" dirty="0" smtClean="0">
                <a:latin typeface="Helvetica" panose="020B0604020202020204" pitchFamily="34" charset="0"/>
                <a:cs typeface="Helvetica" panose="020B0604020202020204" pitchFamily="34" charset="0"/>
              </a:rPr>
              <a:t> </a:t>
            </a:r>
            <a:r>
              <a:rPr lang="en-US" sz="4000" dirty="0" err="1" smtClean="0">
                <a:latin typeface="Helvetica" panose="020B0604020202020204" pitchFamily="34" charset="0"/>
                <a:cs typeface="Helvetica" panose="020B0604020202020204" pitchFamily="34" charset="0"/>
              </a:rPr>
              <a:t>redes</a:t>
            </a:r>
            <a:r>
              <a:rPr lang="en-US" sz="4000" dirty="0" smtClean="0">
                <a:latin typeface="Helvetica" panose="020B0604020202020204" pitchFamily="34" charset="0"/>
                <a:cs typeface="Helvetica" panose="020B0604020202020204" pitchFamily="34" charset="0"/>
              </a:rPr>
              <a:t> </a:t>
            </a:r>
            <a:r>
              <a:rPr lang="en-US" sz="4000" dirty="0" err="1" smtClean="0">
                <a:latin typeface="Helvetica" panose="020B0604020202020204" pitchFamily="34" charset="0"/>
                <a:cs typeface="Helvetica" panose="020B0604020202020204" pitchFamily="34" charset="0"/>
              </a:rPr>
              <a:t>sociles</a:t>
            </a:r>
            <a:r>
              <a:rPr lang="en-US" sz="4000" dirty="0" smtClean="0">
                <a:latin typeface="Helvetica" panose="020B0604020202020204" pitchFamily="34" charset="0"/>
                <a:cs typeface="Helvetica" panose="020B0604020202020204" pitchFamily="34" charset="0"/>
              </a:rPr>
              <a:t>?</a:t>
            </a:r>
          </a:p>
          <a:p>
            <a:pPr algn="just">
              <a:buFont typeface="Wingdings" panose="05000000000000000000" pitchFamily="2" charset="2"/>
              <a:buChar char="ü"/>
            </a:pPr>
            <a:endParaRPr lang="en-US" sz="4000" dirty="0" smtClean="0">
              <a:latin typeface="Helvetica" panose="020B0604020202020204" pitchFamily="34" charset="0"/>
              <a:cs typeface="Helvetica" panose="020B0604020202020204" pitchFamily="34" charset="0"/>
            </a:endParaRPr>
          </a:p>
          <a:p>
            <a:pPr marL="0" indent="0" algn="just">
              <a:buNone/>
            </a:pPr>
            <a:endParaRPr lang="en-US" sz="4000" dirty="0" smtClean="0">
              <a:latin typeface="Helvetica" panose="020B0604020202020204" pitchFamily="34" charset="0"/>
              <a:cs typeface="Helvetica" panose="020B0604020202020204" pitchFamily="34" charset="0"/>
            </a:endParaRPr>
          </a:p>
          <a:p>
            <a:pPr algn="just">
              <a:buFont typeface="Wingdings" panose="05000000000000000000" pitchFamily="2" charset="2"/>
              <a:buChar char="ü"/>
            </a:pPr>
            <a:r>
              <a:rPr lang="en-US" sz="4000" dirty="0">
                <a:latin typeface="Helvetica" panose="020B0604020202020204" pitchFamily="34" charset="0"/>
                <a:cs typeface="Helvetica" panose="020B0604020202020204" pitchFamily="34" charset="0"/>
              </a:rPr>
              <a:t>¿</a:t>
            </a:r>
            <a:r>
              <a:rPr lang="en-US" sz="4000" dirty="0" err="1">
                <a:latin typeface="Helvetica" panose="020B0604020202020204" pitchFamily="34" charset="0"/>
                <a:cs typeface="Helvetica" panose="020B0604020202020204" pitchFamily="34" charset="0"/>
              </a:rPr>
              <a:t>Te</a:t>
            </a:r>
            <a:r>
              <a:rPr lang="en-US" sz="4000" dirty="0">
                <a:latin typeface="Helvetica" panose="020B0604020202020204" pitchFamily="34" charset="0"/>
                <a:cs typeface="Helvetica" panose="020B0604020202020204" pitchFamily="34" charset="0"/>
              </a:rPr>
              <a:t> has </a:t>
            </a:r>
            <a:r>
              <a:rPr lang="en-US" sz="4000" dirty="0" err="1">
                <a:latin typeface="Helvetica" panose="020B0604020202020204" pitchFamily="34" charset="0"/>
                <a:cs typeface="Helvetica" panose="020B0604020202020204" pitchFamily="34" charset="0"/>
              </a:rPr>
              <a:t>preguntado</a:t>
            </a:r>
            <a:r>
              <a:rPr lang="en-US" sz="4000" dirty="0">
                <a:latin typeface="Helvetica" panose="020B0604020202020204" pitchFamily="34" charset="0"/>
                <a:cs typeface="Helvetica" panose="020B0604020202020204" pitchFamily="34" charset="0"/>
              </a:rPr>
              <a:t> </a:t>
            </a:r>
            <a:r>
              <a:rPr lang="en-US" sz="4000" dirty="0" err="1">
                <a:latin typeface="Helvetica" panose="020B0604020202020204" pitchFamily="34" charset="0"/>
                <a:cs typeface="Helvetica" panose="020B0604020202020204" pitchFamily="34" charset="0"/>
              </a:rPr>
              <a:t>si</a:t>
            </a:r>
            <a:r>
              <a:rPr lang="en-US" sz="4000" dirty="0">
                <a:latin typeface="Helvetica" panose="020B0604020202020204" pitchFamily="34" charset="0"/>
                <a:cs typeface="Helvetica" panose="020B0604020202020204" pitchFamily="34" charset="0"/>
              </a:rPr>
              <a:t> </a:t>
            </a:r>
            <a:r>
              <a:rPr lang="en-US" sz="4000" dirty="0" err="1">
                <a:latin typeface="Helvetica" panose="020B0604020202020204" pitchFamily="34" charset="0"/>
                <a:cs typeface="Helvetica" panose="020B0604020202020204" pitchFamily="34" charset="0"/>
              </a:rPr>
              <a:t>las</a:t>
            </a:r>
            <a:r>
              <a:rPr lang="en-US" sz="4000" dirty="0">
                <a:latin typeface="Helvetica" panose="020B0604020202020204" pitchFamily="34" charset="0"/>
                <a:cs typeface="Helvetica" panose="020B0604020202020204" pitchFamily="34" charset="0"/>
              </a:rPr>
              <a:t> </a:t>
            </a:r>
            <a:r>
              <a:rPr lang="en-US" sz="4000" dirty="0" err="1">
                <a:latin typeface="Helvetica" panose="020B0604020202020204" pitchFamily="34" charset="0"/>
                <a:cs typeface="Helvetica" panose="020B0604020202020204" pitchFamily="34" charset="0"/>
              </a:rPr>
              <a:t>imágenes</a:t>
            </a:r>
            <a:r>
              <a:rPr lang="en-US" sz="4000" dirty="0">
                <a:latin typeface="Helvetica" panose="020B0604020202020204" pitchFamily="34" charset="0"/>
                <a:cs typeface="Helvetica" panose="020B0604020202020204" pitchFamily="34" charset="0"/>
              </a:rPr>
              <a:t> </a:t>
            </a:r>
            <a:r>
              <a:rPr lang="en-US" sz="4000" dirty="0" err="1">
                <a:latin typeface="Helvetica" panose="020B0604020202020204" pitchFamily="34" charset="0"/>
                <a:cs typeface="Helvetica" panose="020B0604020202020204" pitchFamily="34" charset="0"/>
              </a:rPr>
              <a:t>que</a:t>
            </a:r>
            <a:r>
              <a:rPr lang="en-US" sz="4000" dirty="0">
                <a:latin typeface="Helvetica" panose="020B0604020202020204" pitchFamily="34" charset="0"/>
                <a:cs typeface="Helvetica" panose="020B0604020202020204" pitchFamily="34" charset="0"/>
              </a:rPr>
              <a:t> has </a:t>
            </a:r>
            <a:r>
              <a:rPr lang="en-US" sz="4000" dirty="0" err="1">
                <a:latin typeface="Helvetica" panose="020B0604020202020204" pitchFamily="34" charset="0"/>
                <a:cs typeface="Helvetica" panose="020B0604020202020204" pitchFamily="34" charset="0"/>
              </a:rPr>
              <a:t>subido</a:t>
            </a:r>
            <a:r>
              <a:rPr lang="en-US" sz="4000" dirty="0">
                <a:latin typeface="Helvetica" panose="020B0604020202020204" pitchFamily="34" charset="0"/>
                <a:cs typeface="Helvetica" panose="020B0604020202020204" pitchFamily="34" charset="0"/>
              </a:rPr>
              <a:t> </a:t>
            </a:r>
            <a:r>
              <a:rPr lang="en-US" sz="4000" dirty="0" smtClean="0">
                <a:latin typeface="Helvetica" panose="020B0604020202020204" pitchFamily="34" charset="0"/>
                <a:cs typeface="Helvetica" panose="020B0604020202020204" pitchFamily="34" charset="0"/>
              </a:rPr>
              <a:t>a </a:t>
            </a:r>
            <a:r>
              <a:rPr lang="en-US" sz="4000" dirty="0" err="1" smtClean="0">
                <a:latin typeface="Helvetica" panose="020B0604020202020204" pitchFamily="34" charset="0"/>
                <a:cs typeface="Helvetica" panose="020B0604020202020204" pitchFamily="34" charset="0"/>
              </a:rPr>
              <a:t>las</a:t>
            </a:r>
            <a:r>
              <a:rPr lang="en-US" sz="4000" dirty="0" smtClean="0">
                <a:latin typeface="Helvetica" panose="020B0604020202020204" pitchFamily="34" charset="0"/>
                <a:cs typeface="Helvetica" panose="020B0604020202020204" pitchFamily="34" charset="0"/>
              </a:rPr>
              <a:t> </a:t>
            </a:r>
            <a:r>
              <a:rPr lang="en-US" sz="4000" dirty="0" err="1" smtClean="0">
                <a:latin typeface="Helvetica" panose="020B0604020202020204" pitchFamily="34" charset="0"/>
                <a:cs typeface="Helvetica" panose="020B0604020202020204" pitchFamily="34" charset="0"/>
              </a:rPr>
              <a:t>redes</a:t>
            </a:r>
            <a:r>
              <a:rPr lang="en-US" sz="4000" dirty="0" smtClean="0">
                <a:latin typeface="Helvetica" panose="020B0604020202020204" pitchFamily="34" charset="0"/>
                <a:cs typeface="Helvetica" panose="020B0604020202020204" pitchFamily="34" charset="0"/>
              </a:rPr>
              <a:t> </a:t>
            </a:r>
            <a:r>
              <a:rPr lang="en-US" sz="4000" dirty="0" err="1">
                <a:latin typeface="Helvetica" panose="020B0604020202020204" pitchFamily="34" charset="0"/>
                <a:cs typeface="Helvetica" panose="020B0604020202020204" pitchFamily="34" charset="0"/>
              </a:rPr>
              <a:t>sociales</a:t>
            </a:r>
            <a:r>
              <a:rPr lang="en-US" sz="4000" dirty="0">
                <a:latin typeface="Helvetica" panose="020B0604020202020204" pitchFamily="34" charset="0"/>
                <a:cs typeface="Helvetica" panose="020B0604020202020204" pitchFamily="34" charset="0"/>
              </a:rPr>
              <a:t> y </a:t>
            </a:r>
            <a:r>
              <a:rPr lang="en-US" sz="4000" dirty="0" err="1">
                <a:latin typeface="Helvetica" panose="020B0604020202020204" pitchFamily="34" charset="0"/>
                <a:cs typeface="Helvetica" panose="020B0604020202020204" pitchFamily="34" charset="0"/>
              </a:rPr>
              <a:t>sus</a:t>
            </a:r>
            <a:r>
              <a:rPr lang="en-US" sz="4000" dirty="0">
                <a:latin typeface="Helvetica" panose="020B0604020202020204" pitchFamily="34" charset="0"/>
                <a:cs typeface="Helvetica" panose="020B0604020202020204" pitchFamily="34" charset="0"/>
              </a:rPr>
              <a:t> </a:t>
            </a:r>
            <a:r>
              <a:rPr lang="en-US" sz="4000" dirty="0" err="1">
                <a:latin typeface="Helvetica" panose="020B0604020202020204" pitchFamily="34" charset="0"/>
                <a:cs typeface="Helvetica" panose="020B0604020202020204" pitchFamily="34" charset="0"/>
              </a:rPr>
              <a:t>publicaciones</a:t>
            </a:r>
            <a:r>
              <a:rPr lang="en-US" sz="4000" dirty="0">
                <a:latin typeface="Helvetica" panose="020B0604020202020204" pitchFamily="34" charset="0"/>
                <a:cs typeface="Helvetica" panose="020B0604020202020204" pitchFamily="34" charset="0"/>
              </a:rPr>
              <a:t> </a:t>
            </a:r>
            <a:r>
              <a:rPr lang="en-US" sz="4000" dirty="0" err="1">
                <a:latin typeface="Helvetica" panose="020B0604020202020204" pitchFamily="34" charset="0"/>
                <a:cs typeface="Helvetica" panose="020B0604020202020204" pitchFamily="34" charset="0"/>
              </a:rPr>
              <a:t>podrían</a:t>
            </a:r>
            <a:r>
              <a:rPr lang="en-US" sz="4000" dirty="0">
                <a:latin typeface="Helvetica" panose="020B0604020202020204" pitchFamily="34" charset="0"/>
                <a:cs typeface="Helvetica" panose="020B0604020202020204" pitchFamily="34" charset="0"/>
              </a:rPr>
              <a:t> </a:t>
            </a:r>
            <a:r>
              <a:rPr lang="en-US" sz="4000" dirty="0" err="1">
                <a:latin typeface="Helvetica" panose="020B0604020202020204" pitchFamily="34" charset="0"/>
                <a:cs typeface="Helvetica" panose="020B0604020202020204" pitchFamily="34" charset="0"/>
              </a:rPr>
              <a:t>interponerse</a:t>
            </a:r>
            <a:r>
              <a:rPr lang="en-US" sz="4000" dirty="0">
                <a:latin typeface="Helvetica" panose="020B0604020202020204" pitchFamily="34" charset="0"/>
                <a:cs typeface="Helvetica" panose="020B0604020202020204" pitchFamily="34" charset="0"/>
              </a:rPr>
              <a:t> en el </a:t>
            </a:r>
            <a:r>
              <a:rPr lang="en-US" sz="4000" dirty="0" err="1">
                <a:latin typeface="Helvetica" panose="020B0604020202020204" pitchFamily="34" charset="0"/>
                <a:cs typeface="Helvetica" panose="020B0604020202020204" pitchFamily="34" charset="0"/>
              </a:rPr>
              <a:t>camino</a:t>
            </a:r>
            <a:r>
              <a:rPr lang="en-US" sz="4000" dirty="0">
                <a:latin typeface="Helvetica" panose="020B0604020202020204" pitchFamily="34" charset="0"/>
                <a:cs typeface="Helvetica" panose="020B0604020202020204" pitchFamily="34" charset="0"/>
              </a:rPr>
              <a:t> de </a:t>
            </a:r>
            <a:r>
              <a:rPr lang="en-US" sz="4000" dirty="0" err="1">
                <a:latin typeface="Helvetica" panose="020B0604020202020204" pitchFamily="34" charset="0"/>
                <a:cs typeface="Helvetica" panose="020B0604020202020204" pitchFamily="34" charset="0"/>
              </a:rPr>
              <a:t>su</a:t>
            </a:r>
            <a:r>
              <a:rPr lang="en-US" sz="4000" dirty="0">
                <a:latin typeface="Helvetica" panose="020B0604020202020204" pitchFamily="34" charset="0"/>
                <a:cs typeface="Helvetica" panose="020B0604020202020204" pitchFamily="34" charset="0"/>
              </a:rPr>
              <a:t> </a:t>
            </a:r>
            <a:r>
              <a:rPr lang="en-US" sz="4000" dirty="0" err="1">
                <a:latin typeface="Helvetica" panose="020B0604020202020204" pitchFamily="34" charset="0"/>
                <a:cs typeface="Helvetica" panose="020B0604020202020204" pitchFamily="34" charset="0"/>
              </a:rPr>
              <a:t>próximo</a:t>
            </a:r>
            <a:r>
              <a:rPr lang="en-US" sz="4000" dirty="0">
                <a:latin typeface="Helvetica" panose="020B0604020202020204" pitchFamily="34" charset="0"/>
                <a:cs typeface="Helvetica" panose="020B0604020202020204" pitchFamily="34" charset="0"/>
              </a:rPr>
              <a:t> </a:t>
            </a:r>
            <a:r>
              <a:rPr lang="en-US" sz="4000" dirty="0" err="1">
                <a:latin typeface="Helvetica" panose="020B0604020202020204" pitchFamily="34" charset="0"/>
                <a:cs typeface="Helvetica" panose="020B0604020202020204" pitchFamily="34" charset="0"/>
              </a:rPr>
              <a:t>trabajo</a:t>
            </a:r>
            <a:r>
              <a:rPr lang="en-US" sz="4000" dirty="0" smtClean="0">
                <a:latin typeface="Helvetica" panose="020B0604020202020204" pitchFamily="34" charset="0"/>
                <a:cs typeface="Helvetica" panose="020B0604020202020204" pitchFamily="34" charset="0"/>
              </a:rPr>
              <a:t>?</a:t>
            </a:r>
          </a:p>
          <a:p>
            <a:pPr algn="just">
              <a:buFont typeface="Wingdings" panose="05000000000000000000" pitchFamily="2" charset="2"/>
              <a:buChar char="ü"/>
            </a:pPr>
            <a:endParaRPr lang="en-US" sz="4000" dirty="0" smtClean="0">
              <a:latin typeface="Helvetica" panose="020B0604020202020204" pitchFamily="34" charset="0"/>
              <a:cs typeface="Helvetica" panose="020B0604020202020204" pitchFamily="34" charset="0"/>
            </a:endParaRPr>
          </a:p>
          <a:p>
            <a:pPr algn="just">
              <a:buFont typeface="Wingdings" panose="05000000000000000000" pitchFamily="2" charset="2"/>
              <a:buChar char="ü"/>
            </a:pPr>
            <a:endParaRPr lang="en-US" sz="4000" dirty="0" smtClean="0">
              <a:latin typeface="Helvetica" panose="020B0604020202020204" pitchFamily="34" charset="0"/>
              <a:cs typeface="Helvetica" panose="020B0604020202020204" pitchFamily="34" charset="0"/>
            </a:endParaRPr>
          </a:p>
          <a:p>
            <a:pPr algn="just">
              <a:buFont typeface="Wingdings" panose="05000000000000000000" pitchFamily="2" charset="2"/>
              <a:buChar char="ü"/>
            </a:pPr>
            <a:endParaRPr lang="en-US" sz="4000" dirty="0" smtClean="0">
              <a:latin typeface="Helvetica" panose="020B0604020202020204" pitchFamily="34" charset="0"/>
              <a:cs typeface="Helvetica" panose="020B0604020202020204" pitchFamily="34" charset="0"/>
            </a:endParaRPr>
          </a:p>
          <a:p>
            <a:pPr algn="just">
              <a:buFont typeface="Wingdings" panose="05000000000000000000" pitchFamily="2" charset="2"/>
              <a:buChar char="ü"/>
            </a:pPr>
            <a:r>
              <a:rPr lang="en-US" sz="4000" dirty="0">
                <a:latin typeface="Helvetica" panose="020B0604020202020204" pitchFamily="34" charset="0"/>
                <a:cs typeface="Helvetica" panose="020B0604020202020204" pitchFamily="34" charset="0"/>
              </a:rPr>
              <a:t>¿El CV </a:t>
            </a:r>
            <a:r>
              <a:rPr lang="en-US" sz="4000" dirty="0" err="1" smtClean="0">
                <a:latin typeface="Helvetica" panose="020B0604020202020204" pitchFamily="34" charset="0"/>
                <a:cs typeface="Helvetica" panose="020B0604020202020204" pitchFamily="34" charset="0"/>
              </a:rPr>
              <a:t>que</a:t>
            </a:r>
            <a:r>
              <a:rPr lang="en-US" sz="4000" dirty="0" smtClean="0">
                <a:latin typeface="Helvetica" panose="020B0604020202020204" pitchFamily="34" charset="0"/>
                <a:cs typeface="Helvetica" panose="020B0604020202020204" pitchFamily="34" charset="0"/>
              </a:rPr>
              <a:t> has </a:t>
            </a:r>
            <a:r>
              <a:rPr lang="en-US" sz="4000" dirty="0" err="1">
                <a:latin typeface="Helvetica" panose="020B0604020202020204" pitchFamily="34" charset="0"/>
                <a:cs typeface="Helvetica" panose="020B0604020202020204" pitchFamily="34" charset="0"/>
              </a:rPr>
              <a:t>enviado</a:t>
            </a:r>
            <a:r>
              <a:rPr lang="en-US" sz="4000" dirty="0">
                <a:latin typeface="Helvetica" panose="020B0604020202020204" pitchFamily="34" charset="0"/>
                <a:cs typeface="Helvetica" panose="020B0604020202020204" pitchFamily="34" charset="0"/>
              </a:rPr>
              <a:t> </a:t>
            </a:r>
            <a:r>
              <a:rPr lang="en-US" sz="4000" dirty="0" err="1" smtClean="0">
                <a:latin typeface="Helvetica" panose="020B0604020202020204" pitchFamily="34" charset="0"/>
                <a:cs typeface="Helvetica" panose="020B0604020202020204" pitchFamily="34" charset="0"/>
              </a:rPr>
              <a:t>alguna</a:t>
            </a:r>
            <a:r>
              <a:rPr lang="en-US" sz="4000" dirty="0" smtClean="0">
                <a:latin typeface="Helvetica" panose="020B0604020202020204" pitchFamily="34" charset="0"/>
                <a:cs typeface="Helvetica" panose="020B0604020202020204" pitchFamily="34" charset="0"/>
              </a:rPr>
              <a:t> </a:t>
            </a:r>
            <a:r>
              <a:rPr lang="en-US" sz="4000" dirty="0" err="1" smtClean="0">
                <a:latin typeface="Helvetica" panose="020B0604020202020204" pitchFamily="34" charset="0"/>
                <a:cs typeface="Helvetica" panose="020B0604020202020204" pitchFamily="34" charset="0"/>
              </a:rPr>
              <a:t>vez</a:t>
            </a:r>
            <a:r>
              <a:rPr lang="en-US" sz="4000" dirty="0" smtClean="0">
                <a:latin typeface="Helvetica" panose="020B0604020202020204" pitchFamily="34" charset="0"/>
                <a:cs typeface="Helvetica" panose="020B0604020202020204" pitchFamily="34" charset="0"/>
              </a:rPr>
              <a:t> </a:t>
            </a:r>
            <a:r>
              <a:rPr lang="en-US" sz="4000" dirty="0" err="1" smtClean="0">
                <a:latin typeface="Helvetica" panose="020B0604020202020204" pitchFamily="34" charset="0"/>
                <a:cs typeface="Helvetica" panose="020B0604020202020204" pitchFamily="34" charset="0"/>
              </a:rPr>
              <a:t>cuadra</a:t>
            </a:r>
            <a:r>
              <a:rPr lang="en-US" sz="4000" dirty="0" smtClean="0">
                <a:latin typeface="Helvetica" panose="020B0604020202020204" pitchFamily="34" charset="0"/>
                <a:cs typeface="Helvetica" panose="020B0604020202020204" pitchFamily="34" charset="0"/>
              </a:rPr>
              <a:t> con </a:t>
            </a:r>
            <a:r>
              <a:rPr lang="en-US" sz="4000" dirty="0">
                <a:latin typeface="Helvetica" panose="020B0604020202020204" pitchFamily="34" charset="0"/>
                <a:cs typeface="Helvetica" panose="020B0604020202020204" pitchFamily="34" charset="0"/>
              </a:rPr>
              <a:t>la </a:t>
            </a:r>
            <a:r>
              <a:rPr lang="en-US" sz="4000" dirty="0" err="1">
                <a:latin typeface="Helvetica" panose="020B0604020202020204" pitchFamily="34" charset="0"/>
                <a:cs typeface="Helvetica" panose="020B0604020202020204" pitchFamily="34" charset="0"/>
              </a:rPr>
              <a:t>información</a:t>
            </a:r>
            <a:r>
              <a:rPr lang="en-US" sz="4000" dirty="0">
                <a:latin typeface="Helvetica" panose="020B0604020202020204" pitchFamily="34" charset="0"/>
                <a:cs typeface="Helvetica" panose="020B0604020202020204" pitchFamily="34" charset="0"/>
              </a:rPr>
              <a:t> </a:t>
            </a:r>
            <a:r>
              <a:rPr lang="en-US" sz="4000" dirty="0" err="1">
                <a:latin typeface="Helvetica" panose="020B0604020202020204" pitchFamily="34" charset="0"/>
                <a:cs typeface="Helvetica" panose="020B0604020202020204" pitchFamily="34" charset="0"/>
              </a:rPr>
              <a:t>que</a:t>
            </a:r>
            <a:r>
              <a:rPr lang="en-US" sz="4000" dirty="0">
                <a:latin typeface="Helvetica" panose="020B0604020202020204" pitchFamily="34" charset="0"/>
                <a:cs typeface="Helvetica" panose="020B0604020202020204" pitchFamily="34" charset="0"/>
              </a:rPr>
              <a:t> has </a:t>
            </a:r>
            <a:r>
              <a:rPr lang="en-US" sz="4000" dirty="0" err="1">
                <a:latin typeface="Helvetica" panose="020B0604020202020204" pitchFamily="34" charset="0"/>
                <a:cs typeface="Helvetica" panose="020B0604020202020204" pitchFamily="34" charset="0"/>
              </a:rPr>
              <a:t>publicado</a:t>
            </a:r>
            <a:r>
              <a:rPr lang="en-US" sz="4000" dirty="0">
                <a:latin typeface="Helvetica" panose="020B0604020202020204" pitchFamily="34" charset="0"/>
                <a:cs typeface="Helvetica" panose="020B0604020202020204" pitchFamily="34" charset="0"/>
              </a:rPr>
              <a:t> en Internet, </a:t>
            </a:r>
            <a:r>
              <a:rPr lang="en-US" sz="4000" dirty="0" err="1">
                <a:latin typeface="Helvetica" panose="020B0604020202020204" pitchFamily="34" charset="0"/>
                <a:cs typeface="Helvetica" panose="020B0604020202020204" pitchFamily="34" charset="0"/>
              </a:rPr>
              <a:t>tal</a:t>
            </a:r>
            <a:r>
              <a:rPr lang="en-US" sz="4000" dirty="0">
                <a:latin typeface="Helvetica" panose="020B0604020202020204" pitchFamily="34" charset="0"/>
                <a:cs typeface="Helvetica" panose="020B0604020202020204" pitchFamily="34" charset="0"/>
              </a:rPr>
              <a:t> </a:t>
            </a:r>
            <a:r>
              <a:rPr lang="en-US" sz="4000" dirty="0" err="1">
                <a:latin typeface="Helvetica" panose="020B0604020202020204" pitchFamily="34" charset="0"/>
                <a:cs typeface="Helvetica" panose="020B0604020202020204" pitchFamily="34" charset="0"/>
              </a:rPr>
              <a:t>vez</a:t>
            </a:r>
            <a:r>
              <a:rPr lang="en-US" sz="4000" dirty="0">
                <a:latin typeface="Helvetica" panose="020B0604020202020204" pitchFamily="34" charset="0"/>
                <a:cs typeface="Helvetica" panose="020B0604020202020204" pitchFamily="34" charset="0"/>
              </a:rPr>
              <a:t> en </a:t>
            </a:r>
            <a:r>
              <a:rPr lang="en-US" sz="4000" dirty="0" err="1" smtClean="0">
                <a:latin typeface="Helvetica" panose="020B0604020202020204" pitchFamily="34" charset="0"/>
                <a:cs typeface="Helvetica" panose="020B0604020202020204" pitchFamily="34" charset="0"/>
              </a:rPr>
              <a:t>tu</a:t>
            </a:r>
            <a:r>
              <a:rPr lang="en-US" sz="4000" dirty="0" smtClean="0">
                <a:latin typeface="Helvetica" panose="020B0604020202020204" pitchFamily="34" charset="0"/>
                <a:cs typeface="Helvetica" panose="020B0604020202020204" pitchFamily="34" charset="0"/>
              </a:rPr>
              <a:t> </a:t>
            </a:r>
            <a:r>
              <a:rPr lang="en-US" sz="4000" dirty="0" err="1">
                <a:latin typeface="Helvetica" panose="020B0604020202020204" pitchFamily="34" charset="0"/>
                <a:cs typeface="Helvetica" panose="020B0604020202020204" pitchFamily="34" charset="0"/>
              </a:rPr>
              <a:t>perfil</a:t>
            </a:r>
            <a:r>
              <a:rPr lang="en-US" sz="4000" dirty="0" smtClean="0">
                <a:latin typeface="Helvetica" panose="020B0604020202020204" pitchFamily="34" charset="0"/>
                <a:cs typeface="Helvetica" panose="020B0604020202020204" pitchFamily="34" charset="0"/>
              </a:rPr>
              <a:t>?</a:t>
            </a:r>
          </a:p>
          <a:p>
            <a:pPr algn="just">
              <a:buFont typeface="Wingdings" panose="05000000000000000000" pitchFamily="2" charset="2"/>
              <a:buChar char="ü"/>
            </a:pPr>
            <a:endParaRPr lang="en-US" sz="4000" dirty="0" smtClean="0">
              <a:latin typeface="Helvetica" panose="020B0604020202020204" pitchFamily="34" charset="0"/>
              <a:cs typeface="Helvetica" panose="020B0604020202020204" pitchFamily="34" charset="0"/>
            </a:endParaRPr>
          </a:p>
          <a:p>
            <a:pPr algn="just">
              <a:buFont typeface="Wingdings" panose="05000000000000000000" pitchFamily="2" charset="2"/>
              <a:buChar char="ü"/>
            </a:pPr>
            <a:endParaRPr lang="en-US" sz="4000" dirty="0" smtClean="0">
              <a:latin typeface="Helvetica" panose="020B0604020202020204" pitchFamily="34" charset="0"/>
              <a:cs typeface="Helvetica" panose="020B0604020202020204" pitchFamily="34" charset="0"/>
            </a:endParaRPr>
          </a:p>
          <a:p>
            <a:pPr algn="just">
              <a:buFont typeface="Wingdings" panose="05000000000000000000" pitchFamily="2" charset="2"/>
              <a:buChar char="ü"/>
            </a:pPr>
            <a:endParaRPr lang="en-US" sz="4000" dirty="0" smtClean="0">
              <a:latin typeface="Helvetica" panose="020B0604020202020204" pitchFamily="34" charset="0"/>
              <a:cs typeface="Helvetica" panose="020B0604020202020204" pitchFamily="34" charset="0"/>
            </a:endParaRPr>
          </a:p>
          <a:p>
            <a:pPr algn="just">
              <a:buFont typeface="Wingdings" panose="05000000000000000000" pitchFamily="2" charset="2"/>
              <a:buChar char="ü"/>
            </a:pPr>
            <a:r>
              <a:rPr lang="en-US" sz="4000" dirty="0" smtClean="0">
                <a:latin typeface="Helvetica" panose="020B0604020202020204" pitchFamily="34" charset="0"/>
                <a:cs typeface="Helvetica" panose="020B0604020202020204" pitchFamily="34" charset="0"/>
              </a:rPr>
              <a:t>¿</a:t>
            </a:r>
            <a:r>
              <a:rPr lang="en-US" sz="4000" dirty="0" err="1" smtClean="0">
                <a:latin typeface="Helvetica" panose="020B0604020202020204" pitchFamily="34" charset="0"/>
                <a:cs typeface="Helvetica" panose="020B0604020202020204" pitchFamily="34" charset="0"/>
              </a:rPr>
              <a:t>Tus</a:t>
            </a:r>
            <a:r>
              <a:rPr lang="en-US" sz="4000" dirty="0" smtClean="0">
                <a:latin typeface="Helvetica" panose="020B0604020202020204" pitchFamily="34" charset="0"/>
                <a:cs typeface="Helvetica" panose="020B0604020202020204" pitchFamily="34" charset="0"/>
              </a:rPr>
              <a:t> </a:t>
            </a:r>
            <a:r>
              <a:rPr lang="en-US" sz="4000" dirty="0" err="1" smtClean="0">
                <a:latin typeface="Helvetica" panose="020B0604020202020204" pitchFamily="34" charset="0"/>
                <a:cs typeface="Helvetica" panose="020B0604020202020204" pitchFamily="34" charset="0"/>
              </a:rPr>
              <a:t>conversaciones</a:t>
            </a:r>
            <a:r>
              <a:rPr lang="en-US" sz="4000" dirty="0" smtClean="0">
                <a:latin typeface="Helvetica" panose="020B0604020202020204" pitchFamily="34" charset="0"/>
                <a:cs typeface="Helvetica" panose="020B0604020202020204" pitchFamily="34" charset="0"/>
              </a:rPr>
              <a:t> en </a:t>
            </a:r>
            <a:r>
              <a:rPr lang="en-US" sz="4000" dirty="0" err="1" smtClean="0">
                <a:latin typeface="Helvetica" panose="020B0604020202020204" pitchFamily="34" charset="0"/>
                <a:cs typeface="Helvetica" panose="020B0604020202020204" pitchFamily="34" charset="0"/>
              </a:rPr>
              <a:t>las</a:t>
            </a:r>
            <a:r>
              <a:rPr lang="en-US" sz="4000" dirty="0" smtClean="0">
                <a:latin typeface="Helvetica" panose="020B0604020202020204" pitchFamily="34" charset="0"/>
                <a:cs typeface="Helvetica" panose="020B0604020202020204" pitchFamily="34" charset="0"/>
              </a:rPr>
              <a:t> </a:t>
            </a:r>
            <a:r>
              <a:rPr lang="en-US" sz="4000" dirty="0" err="1" smtClean="0">
                <a:latin typeface="Helvetica" panose="020B0604020202020204" pitchFamily="34" charset="0"/>
                <a:cs typeface="Helvetica" panose="020B0604020202020204" pitchFamily="34" charset="0"/>
              </a:rPr>
              <a:t>redes</a:t>
            </a:r>
            <a:r>
              <a:rPr lang="en-US" sz="4000" dirty="0" smtClean="0">
                <a:latin typeface="Helvetica" panose="020B0604020202020204" pitchFamily="34" charset="0"/>
                <a:cs typeface="Helvetica" panose="020B0604020202020204" pitchFamily="34" charset="0"/>
              </a:rPr>
              <a:t> </a:t>
            </a:r>
            <a:r>
              <a:rPr lang="en-US" sz="4000" dirty="0" err="1" smtClean="0">
                <a:latin typeface="Helvetica" panose="020B0604020202020204" pitchFamily="34" charset="0"/>
                <a:cs typeface="Helvetica" panose="020B0604020202020204" pitchFamily="34" charset="0"/>
              </a:rPr>
              <a:t>sociales</a:t>
            </a:r>
            <a:r>
              <a:rPr lang="en-US" sz="4000" dirty="0" smtClean="0">
                <a:latin typeface="Helvetica" panose="020B0604020202020204" pitchFamily="34" charset="0"/>
                <a:cs typeface="Helvetica" panose="020B0604020202020204" pitchFamily="34" charset="0"/>
              </a:rPr>
              <a:t> van en </a:t>
            </a:r>
            <a:r>
              <a:rPr lang="en-US" sz="4000" dirty="0" err="1" smtClean="0">
                <a:latin typeface="Helvetica" panose="020B0604020202020204" pitchFamily="34" charset="0"/>
                <a:cs typeface="Helvetica" panose="020B0604020202020204" pitchFamily="34" charset="0"/>
              </a:rPr>
              <a:t>linea</a:t>
            </a:r>
            <a:r>
              <a:rPr lang="en-US" sz="4000" dirty="0" smtClean="0">
                <a:latin typeface="Helvetica" panose="020B0604020202020204" pitchFamily="34" charset="0"/>
                <a:cs typeface="Helvetica" panose="020B0604020202020204" pitchFamily="34" charset="0"/>
              </a:rPr>
              <a:t> con </a:t>
            </a:r>
            <a:r>
              <a:rPr lang="en-US" sz="4000" dirty="0" err="1" smtClean="0">
                <a:latin typeface="Helvetica" panose="020B0604020202020204" pitchFamily="34" charset="0"/>
                <a:cs typeface="Helvetica" panose="020B0604020202020204" pitchFamily="34" charset="0"/>
              </a:rPr>
              <a:t>tus</a:t>
            </a:r>
            <a:r>
              <a:rPr lang="en-US" sz="4000" dirty="0" smtClean="0">
                <a:latin typeface="Helvetica" panose="020B0604020202020204" pitchFamily="34" charset="0"/>
                <a:cs typeface="Helvetica" panose="020B0604020202020204" pitchFamily="34" charset="0"/>
              </a:rPr>
              <a:t> </a:t>
            </a:r>
            <a:r>
              <a:rPr lang="en-US" sz="4000" dirty="0" err="1" smtClean="0">
                <a:latin typeface="Helvetica" panose="020B0604020202020204" pitchFamily="34" charset="0"/>
                <a:cs typeface="Helvetica" panose="020B0604020202020204" pitchFamily="34" charset="0"/>
              </a:rPr>
              <a:t>objetivos</a:t>
            </a:r>
            <a:r>
              <a:rPr lang="en-US" sz="4000" dirty="0" smtClean="0">
                <a:latin typeface="Helvetica" panose="020B0604020202020204" pitchFamily="34" charset="0"/>
                <a:cs typeface="Helvetica" panose="020B0604020202020204" pitchFamily="34" charset="0"/>
              </a:rPr>
              <a:t> </a:t>
            </a:r>
            <a:r>
              <a:rPr lang="en-US" sz="4000" dirty="0" err="1" smtClean="0">
                <a:latin typeface="Helvetica" panose="020B0604020202020204" pitchFamily="34" charset="0"/>
                <a:cs typeface="Helvetica" panose="020B0604020202020204" pitchFamily="34" charset="0"/>
              </a:rPr>
              <a:t>profesionales</a:t>
            </a:r>
            <a:r>
              <a:rPr lang="en-US" sz="4000" dirty="0" smtClean="0">
                <a:latin typeface="Helvetica" panose="020B0604020202020204" pitchFamily="34" charset="0"/>
                <a:cs typeface="Helvetica" panose="020B0604020202020204" pitchFamily="34" charset="0"/>
              </a:rPr>
              <a:t>?</a:t>
            </a:r>
          </a:p>
          <a:p>
            <a:pPr algn="just">
              <a:buFont typeface="Wingdings" panose="05000000000000000000" pitchFamily="2" charset="2"/>
              <a:buChar char="ü"/>
            </a:pPr>
            <a:endParaRPr lang="en-US" sz="4000" dirty="0" smtClean="0">
              <a:latin typeface="Helvetica" panose="020B0604020202020204" pitchFamily="34" charset="0"/>
              <a:cs typeface="Helvetica" panose="020B0604020202020204" pitchFamily="34" charset="0"/>
            </a:endParaRPr>
          </a:p>
          <a:p>
            <a:pPr marL="0" indent="0" algn="just">
              <a:buNone/>
            </a:pPr>
            <a:endParaRPr lang="en-US" sz="4000" dirty="0" smtClean="0">
              <a:latin typeface="Helvetica" panose="020B0604020202020204" pitchFamily="34" charset="0"/>
              <a:cs typeface="Helvetica" panose="020B0604020202020204" pitchFamily="34" charset="0"/>
            </a:endParaRPr>
          </a:p>
          <a:p>
            <a:pPr algn="just">
              <a:buFont typeface="Wingdings" panose="05000000000000000000" pitchFamily="2" charset="2"/>
              <a:buChar char="ü"/>
            </a:pPr>
            <a:endParaRPr lang="en-US" sz="4000" dirty="0">
              <a:latin typeface="Helvetica" panose="020B0604020202020204" pitchFamily="34" charset="0"/>
              <a:cs typeface="Helvetica" panose="020B0604020202020204" pitchFamily="34" charset="0"/>
            </a:endParaRPr>
          </a:p>
          <a:p>
            <a:pPr algn="just">
              <a:buFont typeface="Wingdings" panose="05000000000000000000" pitchFamily="2" charset="2"/>
              <a:buChar char="ü"/>
            </a:pPr>
            <a:r>
              <a:rPr lang="en-US" sz="4000" dirty="0">
                <a:latin typeface="Helvetica" panose="020B0604020202020204" pitchFamily="34" charset="0"/>
                <a:cs typeface="Helvetica" panose="020B0604020202020204" pitchFamily="34" charset="0"/>
              </a:rPr>
              <a:t>¿</a:t>
            </a:r>
            <a:r>
              <a:rPr lang="en-US" sz="4000" dirty="0" err="1" smtClean="0">
                <a:latin typeface="Helvetica" panose="020B0604020202020204" pitchFamily="34" charset="0"/>
                <a:cs typeface="Helvetica" panose="020B0604020202020204" pitchFamily="34" charset="0"/>
              </a:rPr>
              <a:t>Sabes</a:t>
            </a:r>
            <a:r>
              <a:rPr lang="en-US" sz="4000" dirty="0" smtClean="0">
                <a:latin typeface="Helvetica" panose="020B0604020202020204" pitchFamily="34" charset="0"/>
                <a:cs typeface="Helvetica" panose="020B0604020202020204" pitchFamily="34" charset="0"/>
              </a:rPr>
              <a:t> </a:t>
            </a:r>
            <a:r>
              <a:rPr lang="en-US" sz="4000" dirty="0" err="1" smtClean="0">
                <a:latin typeface="Helvetica" panose="020B0604020202020204" pitchFamily="34" charset="0"/>
                <a:cs typeface="Helvetica" panose="020B0604020202020204" pitchFamily="34" charset="0"/>
              </a:rPr>
              <a:t>que</a:t>
            </a:r>
            <a:r>
              <a:rPr lang="en-US" sz="4000" dirty="0" smtClean="0">
                <a:latin typeface="Helvetica" panose="020B0604020202020204" pitchFamily="34" charset="0"/>
                <a:cs typeface="Helvetica" panose="020B0604020202020204" pitchFamily="34" charset="0"/>
              </a:rPr>
              <a:t> </a:t>
            </a:r>
            <a:r>
              <a:rPr lang="en-US" sz="4000" dirty="0">
                <a:latin typeface="Helvetica" panose="020B0604020202020204" pitchFamily="34" charset="0"/>
                <a:cs typeface="Helvetica" panose="020B0604020202020204" pitchFamily="34" charset="0"/>
              </a:rPr>
              <a:t>al </a:t>
            </a:r>
            <a:r>
              <a:rPr lang="en-US" sz="4000" dirty="0" err="1">
                <a:latin typeface="Helvetica" panose="020B0604020202020204" pitchFamily="34" charset="0"/>
                <a:cs typeface="Helvetica" panose="020B0604020202020204" pitchFamily="34" charset="0"/>
              </a:rPr>
              <a:t>hacer</a:t>
            </a:r>
            <a:r>
              <a:rPr lang="en-US" sz="4000" dirty="0">
                <a:latin typeface="Helvetica" panose="020B0604020202020204" pitchFamily="34" charset="0"/>
                <a:cs typeface="Helvetica" panose="020B0604020202020204" pitchFamily="34" charset="0"/>
              </a:rPr>
              <a:t> </a:t>
            </a:r>
            <a:r>
              <a:rPr lang="en-US" sz="4000" dirty="0" smtClean="0">
                <a:latin typeface="Helvetica" panose="020B0604020202020204" pitchFamily="34" charset="0"/>
                <a:cs typeface="Helvetica" panose="020B0604020202020204" pitchFamily="34" charset="0"/>
              </a:rPr>
              <a:t>"</a:t>
            </a:r>
            <a:r>
              <a:rPr lang="en-US" sz="4000" dirty="0">
                <a:latin typeface="Helvetica" panose="020B0604020202020204" pitchFamily="34" charset="0"/>
                <a:cs typeface="Helvetica" panose="020B0604020202020204" pitchFamily="34" charset="0"/>
              </a:rPr>
              <a:t>Like" </a:t>
            </a:r>
            <a:r>
              <a:rPr lang="en-US" sz="4000" dirty="0" err="1">
                <a:latin typeface="Helvetica" panose="020B0604020202020204" pitchFamily="34" charset="0"/>
                <a:cs typeface="Helvetica" panose="020B0604020202020204" pitchFamily="34" charset="0"/>
              </a:rPr>
              <a:t>una</a:t>
            </a:r>
            <a:r>
              <a:rPr lang="en-US" sz="4000" dirty="0">
                <a:latin typeface="Helvetica" panose="020B0604020202020204" pitchFamily="34" charset="0"/>
                <a:cs typeface="Helvetica" panose="020B0604020202020204" pitchFamily="34" charset="0"/>
              </a:rPr>
              <a:t> </a:t>
            </a:r>
            <a:r>
              <a:rPr lang="en-US" sz="4000" dirty="0" err="1">
                <a:latin typeface="Helvetica" panose="020B0604020202020204" pitchFamily="34" charset="0"/>
                <a:cs typeface="Helvetica" panose="020B0604020202020204" pitchFamily="34" charset="0"/>
              </a:rPr>
              <a:t>vez</a:t>
            </a:r>
            <a:r>
              <a:rPr lang="en-US" sz="4000" dirty="0">
                <a:latin typeface="Helvetica" panose="020B0604020202020204" pitchFamily="34" charset="0"/>
                <a:cs typeface="Helvetica" panose="020B0604020202020204" pitchFamily="34" charset="0"/>
              </a:rPr>
              <a:t> </a:t>
            </a:r>
            <a:r>
              <a:rPr lang="en-US" sz="4000" dirty="0" err="1" smtClean="0">
                <a:latin typeface="Helvetica" panose="020B0604020202020204" pitchFamily="34" charset="0"/>
                <a:cs typeface="Helvetica" panose="020B0604020202020204" pitchFamily="34" charset="0"/>
              </a:rPr>
              <a:t>es</a:t>
            </a:r>
            <a:r>
              <a:rPr lang="en-US" sz="4000" dirty="0" smtClean="0">
                <a:latin typeface="Helvetica" panose="020B0604020202020204" pitchFamily="34" charset="0"/>
                <a:cs typeface="Helvetica" panose="020B0604020202020204" pitchFamily="34" charset="0"/>
              </a:rPr>
              <a:t> </a:t>
            </a:r>
            <a:r>
              <a:rPr lang="en-US" sz="4000" dirty="0" err="1">
                <a:latin typeface="Helvetica" panose="020B0604020202020204" pitchFamily="34" charset="0"/>
                <a:cs typeface="Helvetica" panose="020B0604020202020204" pitchFamily="34" charset="0"/>
              </a:rPr>
              <a:t>suficiente</a:t>
            </a:r>
            <a:r>
              <a:rPr lang="en-US" sz="4000" dirty="0">
                <a:latin typeface="Helvetica" panose="020B0604020202020204" pitchFamily="34" charset="0"/>
                <a:cs typeface="Helvetica" panose="020B0604020202020204" pitchFamily="34" charset="0"/>
              </a:rPr>
              <a:t> </a:t>
            </a:r>
            <a:r>
              <a:rPr lang="en-US" sz="4000" dirty="0" err="1" smtClean="0">
                <a:latin typeface="Helvetica" panose="020B0604020202020204" pitchFamily="34" charset="0"/>
                <a:cs typeface="Helvetica" panose="020B0604020202020204" pitchFamily="34" charset="0"/>
              </a:rPr>
              <a:t>para</a:t>
            </a:r>
            <a:r>
              <a:rPr lang="en-US" sz="4000" dirty="0" smtClean="0">
                <a:latin typeface="Helvetica" panose="020B0604020202020204" pitchFamily="34" charset="0"/>
                <a:cs typeface="Helvetica" panose="020B0604020202020204" pitchFamily="34" charset="0"/>
              </a:rPr>
              <a:t> </a:t>
            </a:r>
            <a:r>
              <a:rPr lang="en-US" sz="4000" dirty="0" err="1" smtClean="0">
                <a:latin typeface="Helvetica" panose="020B0604020202020204" pitchFamily="34" charset="0"/>
                <a:cs typeface="Helvetica" panose="020B0604020202020204" pitchFamily="34" charset="0"/>
              </a:rPr>
              <a:t>ser</a:t>
            </a:r>
            <a:r>
              <a:rPr lang="en-US" sz="4000" dirty="0" smtClean="0">
                <a:latin typeface="Helvetica" panose="020B0604020202020204" pitchFamily="34" charset="0"/>
                <a:cs typeface="Helvetica" panose="020B0604020202020204" pitchFamily="34" charset="0"/>
              </a:rPr>
              <a:t> </a:t>
            </a:r>
            <a:r>
              <a:rPr lang="en-US" sz="4000" dirty="0" err="1" smtClean="0">
                <a:latin typeface="Helvetica" panose="020B0604020202020204" pitchFamily="34" charset="0"/>
                <a:cs typeface="Helvetica" panose="020B0604020202020204" pitchFamily="34" charset="0"/>
              </a:rPr>
              <a:t>marcado</a:t>
            </a:r>
            <a:r>
              <a:rPr lang="en-US" sz="4000" dirty="0" smtClean="0">
                <a:latin typeface="Helvetica" panose="020B0604020202020204" pitchFamily="34" charset="0"/>
                <a:cs typeface="Helvetica" panose="020B0604020202020204" pitchFamily="34" charset="0"/>
              </a:rPr>
              <a:t> </a:t>
            </a:r>
            <a:r>
              <a:rPr lang="en-US" sz="4000" dirty="0" err="1">
                <a:latin typeface="Helvetica" panose="020B0604020202020204" pitchFamily="34" charset="0"/>
                <a:cs typeface="Helvetica" panose="020B0604020202020204" pitchFamily="34" charset="0"/>
              </a:rPr>
              <a:t>según</a:t>
            </a:r>
            <a:r>
              <a:rPr lang="en-US" sz="4000" dirty="0">
                <a:latin typeface="Helvetica" panose="020B0604020202020204" pitchFamily="34" charset="0"/>
                <a:cs typeface="Helvetica" panose="020B0604020202020204" pitchFamily="34" charset="0"/>
              </a:rPr>
              <a:t> </a:t>
            </a:r>
            <a:r>
              <a:rPr lang="en-US" sz="4000" dirty="0" err="1" smtClean="0">
                <a:latin typeface="Helvetica" panose="020B0604020202020204" pitchFamily="34" charset="0"/>
                <a:cs typeface="Helvetica" panose="020B0604020202020204" pitchFamily="34" charset="0"/>
              </a:rPr>
              <a:t>tus</a:t>
            </a:r>
            <a:r>
              <a:rPr lang="en-US" sz="4000" dirty="0" smtClean="0">
                <a:latin typeface="Helvetica" panose="020B0604020202020204" pitchFamily="34" charset="0"/>
                <a:cs typeface="Helvetica" panose="020B0604020202020204" pitchFamily="34" charset="0"/>
              </a:rPr>
              <a:t> </a:t>
            </a:r>
            <a:r>
              <a:rPr lang="en-US" sz="4000" dirty="0" err="1">
                <a:latin typeface="Helvetica" panose="020B0604020202020204" pitchFamily="34" charset="0"/>
                <a:cs typeface="Helvetica" panose="020B0604020202020204" pitchFamily="34" charset="0"/>
              </a:rPr>
              <a:t>opiniones</a:t>
            </a:r>
            <a:r>
              <a:rPr lang="en-US" sz="4000" dirty="0">
                <a:latin typeface="Helvetica" panose="020B0604020202020204" pitchFamily="34" charset="0"/>
                <a:cs typeface="Helvetica" panose="020B0604020202020204" pitchFamily="34" charset="0"/>
              </a:rPr>
              <a:t> </a:t>
            </a:r>
            <a:r>
              <a:rPr lang="en-US" sz="4000" dirty="0" err="1">
                <a:latin typeface="Helvetica" panose="020B0604020202020204" pitchFamily="34" charset="0"/>
                <a:cs typeface="Helvetica" panose="020B0604020202020204" pitchFamily="34" charset="0"/>
              </a:rPr>
              <a:t>políticas</a:t>
            </a:r>
            <a:r>
              <a:rPr lang="en-US" sz="4000" dirty="0">
                <a:latin typeface="Helvetica" panose="020B0604020202020204" pitchFamily="34" charset="0"/>
                <a:cs typeface="Helvetica" panose="020B0604020202020204" pitchFamily="34" charset="0"/>
              </a:rPr>
              <a:t>, </a:t>
            </a:r>
            <a:r>
              <a:rPr lang="en-US" sz="4000" dirty="0" err="1">
                <a:latin typeface="Helvetica" panose="020B0604020202020204" pitchFamily="34" charset="0"/>
                <a:cs typeface="Helvetica" panose="020B0604020202020204" pitchFamily="34" charset="0"/>
              </a:rPr>
              <a:t>sexuales</a:t>
            </a:r>
            <a:r>
              <a:rPr lang="en-US" sz="4000" dirty="0">
                <a:latin typeface="Helvetica" panose="020B0604020202020204" pitchFamily="34" charset="0"/>
                <a:cs typeface="Helvetica" panose="020B0604020202020204" pitchFamily="34" charset="0"/>
              </a:rPr>
              <a:t> o </a:t>
            </a:r>
            <a:r>
              <a:rPr lang="en-US" sz="4000" dirty="0" err="1" smtClean="0">
                <a:latin typeface="Helvetica" panose="020B0604020202020204" pitchFamily="34" charset="0"/>
                <a:cs typeface="Helvetica" panose="020B0604020202020204" pitchFamily="34" charset="0"/>
              </a:rPr>
              <a:t>religiosas</a:t>
            </a:r>
            <a:r>
              <a:rPr lang="en-US" sz="4000" dirty="0">
                <a:latin typeface="Helvetica" panose="020B0604020202020204" pitchFamily="34" charset="0"/>
                <a:cs typeface="Helvetica" panose="020B0604020202020204" pitchFamily="34" charset="0"/>
              </a:rPr>
              <a:t>, con </a:t>
            </a:r>
            <a:r>
              <a:rPr lang="en-US" sz="4000" dirty="0" err="1">
                <a:latin typeface="Helvetica" panose="020B0604020202020204" pitchFamily="34" charset="0"/>
                <a:cs typeface="Helvetica" panose="020B0604020202020204" pitchFamily="34" charset="0"/>
              </a:rPr>
              <a:t>posibles</a:t>
            </a:r>
            <a:r>
              <a:rPr lang="en-US" sz="4000" dirty="0">
                <a:latin typeface="Helvetica" panose="020B0604020202020204" pitchFamily="34" charset="0"/>
                <a:cs typeface="Helvetica" panose="020B0604020202020204" pitchFamily="34" charset="0"/>
              </a:rPr>
              <a:t> </a:t>
            </a:r>
            <a:r>
              <a:rPr lang="en-US" sz="4000" dirty="0" err="1">
                <a:latin typeface="Helvetica" panose="020B0604020202020204" pitchFamily="34" charset="0"/>
                <a:cs typeface="Helvetica" panose="020B0604020202020204" pitchFamily="34" charset="0"/>
              </a:rPr>
              <a:t>repercusiones</a:t>
            </a:r>
            <a:r>
              <a:rPr lang="en-US" sz="4000" dirty="0">
                <a:latin typeface="Helvetica" panose="020B0604020202020204" pitchFamily="34" charset="0"/>
                <a:cs typeface="Helvetica" panose="020B0604020202020204" pitchFamily="34" charset="0"/>
              </a:rPr>
              <a:t> </a:t>
            </a:r>
            <a:r>
              <a:rPr lang="en-US" sz="4000" dirty="0" err="1">
                <a:latin typeface="Helvetica" panose="020B0604020202020204" pitchFamily="34" charset="0"/>
                <a:cs typeface="Helvetica" panose="020B0604020202020204" pitchFamily="34" charset="0"/>
              </a:rPr>
              <a:t>también</a:t>
            </a:r>
            <a:r>
              <a:rPr lang="en-US" sz="4000" dirty="0">
                <a:latin typeface="Helvetica" panose="020B0604020202020204" pitchFamily="34" charset="0"/>
                <a:cs typeface="Helvetica" panose="020B0604020202020204" pitchFamily="34" charset="0"/>
              </a:rPr>
              <a:t> </a:t>
            </a:r>
            <a:r>
              <a:rPr lang="en-US" sz="4000" dirty="0" err="1">
                <a:latin typeface="Helvetica" panose="020B0604020202020204" pitchFamily="34" charset="0"/>
                <a:cs typeface="Helvetica" panose="020B0604020202020204" pitchFamily="34" charset="0"/>
              </a:rPr>
              <a:t>sobre</a:t>
            </a:r>
            <a:r>
              <a:rPr lang="en-US" sz="4000" dirty="0">
                <a:latin typeface="Helvetica" panose="020B0604020202020204" pitchFamily="34" charset="0"/>
                <a:cs typeface="Helvetica" panose="020B0604020202020204" pitchFamily="34" charset="0"/>
              </a:rPr>
              <a:t> </a:t>
            </a:r>
            <a:r>
              <a:rPr lang="en-US" sz="4000" dirty="0" err="1" smtClean="0">
                <a:latin typeface="Helvetica" panose="020B0604020202020204" pitchFamily="34" charset="0"/>
                <a:cs typeface="Helvetica" panose="020B0604020202020204" pitchFamily="34" charset="0"/>
              </a:rPr>
              <a:t>tu</a:t>
            </a:r>
            <a:r>
              <a:rPr lang="en-US" sz="4000" dirty="0" smtClean="0">
                <a:latin typeface="Helvetica" panose="020B0604020202020204" pitchFamily="34" charset="0"/>
                <a:cs typeface="Helvetica" panose="020B0604020202020204" pitchFamily="34" charset="0"/>
              </a:rPr>
              <a:t> </a:t>
            </a:r>
            <a:r>
              <a:rPr lang="en-US" sz="4000" dirty="0" err="1">
                <a:latin typeface="Helvetica" panose="020B0604020202020204" pitchFamily="34" charset="0"/>
                <a:cs typeface="Helvetica" panose="020B0604020202020204" pitchFamily="34" charset="0"/>
              </a:rPr>
              <a:t>trabajo</a:t>
            </a:r>
            <a:r>
              <a:rPr lang="en-US" sz="4000" dirty="0">
                <a:latin typeface="Helvetica" panose="020B0604020202020204" pitchFamily="34" charset="0"/>
                <a:cs typeface="Helvetica" panose="020B0604020202020204" pitchFamily="34" charset="0"/>
              </a:rPr>
              <a:t> </a:t>
            </a:r>
            <a:r>
              <a:rPr lang="en-US" sz="4000" dirty="0" smtClean="0">
                <a:latin typeface="Helvetica" panose="020B0604020202020204" pitchFamily="34" charset="0"/>
                <a:cs typeface="Helvetica" panose="020B0604020202020204" pitchFamily="34" charset="0"/>
              </a:rPr>
              <a:t>y </a:t>
            </a:r>
            <a:r>
              <a:rPr lang="en-US" sz="4000" dirty="0" err="1">
                <a:latin typeface="Helvetica" panose="020B0604020202020204" pitchFamily="34" charset="0"/>
                <a:cs typeface="Helvetica" panose="020B0604020202020204" pitchFamily="34" charset="0"/>
              </a:rPr>
              <a:t>t</a:t>
            </a:r>
            <a:r>
              <a:rPr lang="en-US" sz="4000" dirty="0" err="1" smtClean="0">
                <a:latin typeface="Helvetica" panose="020B0604020202020204" pitchFamily="34" charset="0"/>
                <a:cs typeface="Helvetica" panose="020B0604020202020204" pitchFamily="34" charset="0"/>
              </a:rPr>
              <a:t>u</a:t>
            </a:r>
            <a:r>
              <a:rPr lang="en-US" sz="4000" dirty="0" smtClean="0">
                <a:latin typeface="Helvetica" panose="020B0604020202020204" pitchFamily="34" charset="0"/>
                <a:cs typeface="Helvetica" panose="020B0604020202020204" pitchFamily="34" charset="0"/>
              </a:rPr>
              <a:t> </a:t>
            </a:r>
            <a:r>
              <a:rPr lang="en-US" sz="4000" dirty="0" err="1" smtClean="0">
                <a:latin typeface="Helvetica" panose="020B0604020202020204" pitchFamily="34" charset="0"/>
                <a:cs typeface="Helvetica" panose="020B0604020202020204" pitchFamily="34" charset="0"/>
              </a:rPr>
              <a:t>carrera</a:t>
            </a:r>
            <a:r>
              <a:rPr lang="en-US" sz="4000" dirty="0" smtClean="0">
                <a:latin typeface="Helvetica" panose="020B0604020202020204" pitchFamily="34" charset="0"/>
                <a:cs typeface="Helvetica" panose="020B0604020202020204" pitchFamily="34" charset="0"/>
              </a:rPr>
              <a:t>?</a:t>
            </a:r>
            <a:endParaRPr lang="en-US" sz="4000" dirty="0">
              <a:latin typeface="Helvetica" panose="020B0604020202020204" pitchFamily="34" charset="0"/>
              <a:cs typeface="Helvetica" panose="020B0604020202020204" pitchFamily="34" charset="0"/>
            </a:endParaRPr>
          </a:p>
          <a:p>
            <a:pPr>
              <a:buNone/>
            </a:pPr>
            <a:endParaRPr lang="it-IT" sz="4000" dirty="0" smtClean="0">
              <a:latin typeface="Helvetica" panose="020B0604020202020204" pitchFamily="34" charset="0"/>
              <a:cs typeface="Helvetica" panose="020B0604020202020204" pitchFamily="34" charset="0"/>
            </a:endParaRPr>
          </a:p>
        </p:txBody>
      </p:sp>
      <p:sp>
        <p:nvSpPr>
          <p:cNvPr id="2" name="Título 1"/>
          <p:cNvSpPr>
            <a:spLocks noGrp="1"/>
          </p:cNvSpPr>
          <p:nvPr>
            <p:ph type="title"/>
          </p:nvPr>
        </p:nvSpPr>
        <p:spPr>
          <a:xfrm>
            <a:off x="457200" y="274637"/>
            <a:ext cx="8229600" cy="1508125"/>
          </a:xfrm>
        </p:spPr>
        <p:txBody>
          <a:bodyPr>
            <a:normAutofit/>
          </a:bodyPr>
          <a:lstStyle/>
          <a:p>
            <a:r>
              <a:rPr lang="it-IT" altLang="it-IT" sz="2000" b="1" dirty="0">
                <a:solidFill>
                  <a:schemeClr val="bg1"/>
                </a:solidFill>
                <a:latin typeface="Helvetica" panose="020B0604020202020204" pitchFamily="34" charset="0"/>
                <a:cs typeface="Helvetica" panose="020B0604020202020204" pitchFamily="34" charset="0"/>
              </a:rPr>
              <a:t>SELF BRANDING </a:t>
            </a:r>
            <a:r>
              <a:rPr lang="mr-IN" altLang="it-IT" sz="2000" b="1" dirty="0">
                <a:solidFill>
                  <a:schemeClr val="bg1"/>
                </a:solidFill>
                <a:latin typeface="Helvetica" panose="020B0604020202020204" pitchFamily="34" charset="0"/>
                <a:cs typeface="Helvetica" panose="020B0604020202020204" pitchFamily="34" charset="0"/>
              </a:rPr>
              <a:t>–</a:t>
            </a:r>
            <a:r>
              <a:rPr lang="it-IT" altLang="it-IT" sz="2000" b="1" dirty="0">
                <a:solidFill>
                  <a:schemeClr val="bg1"/>
                </a:solidFill>
                <a:latin typeface="Helvetica" panose="020B0604020202020204" pitchFamily="34" charset="0"/>
                <a:cs typeface="Helvetica" panose="020B0604020202020204" pitchFamily="34" charset="0"/>
              </a:rPr>
              <a:t> REPUTACIÓN ON LINE</a:t>
            </a:r>
            <a:br>
              <a:rPr lang="it-IT" altLang="it-IT" sz="2000" b="1" dirty="0">
                <a:solidFill>
                  <a:schemeClr val="bg1"/>
                </a:solidFill>
                <a:latin typeface="Helvetica" panose="020B0604020202020204" pitchFamily="34" charset="0"/>
                <a:cs typeface="Helvetica" panose="020B0604020202020204" pitchFamily="34" charset="0"/>
              </a:rPr>
            </a:br>
            <a:r>
              <a:rPr lang="it-IT" altLang="it-IT" sz="2000" b="1" dirty="0">
                <a:solidFill>
                  <a:schemeClr val="bg1"/>
                </a:solidFill>
                <a:latin typeface="Helvetica" panose="020B0604020202020204" pitchFamily="34" charset="0"/>
                <a:cs typeface="Helvetica" panose="020B0604020202020204" pitchFamily="34" charset="0"/>
              </a:rPr>
              <a:t/>
            </a:r>
            <a:br>
              <a:rPr lang="it-IT" altLang="it-IT" sz="2000" b="1" dirty="0">
                <a:solidFill>
                  <a:schemeClr val="bg1"/>
                </a:solidFill>
                <a:latin typeface="Helvetica" panose="020B0604020202020204" pitchFamily="34" charset="0"/>
                <a:cs typeface="Helvetica" panose="020B0604020202020204" pitchFamily="34" charset="0"/>
              </a:rPr>
            </a:br>
            <a:endParaRPr lang="it-IT" altLang="it-IT" sz="2000" b="1" dirty="0">
              <a:solidFill>
                <a:schemeClr val="bg1"/>
              </a:solidFill>
            </a:endParaRPr>
          </a:p>
        </p:txBody>
      </p:sp>
    </p:spTree>
    <p:extLst>
      <p:ext uri="{BB962C8B-B14F-4D97-AF65-F5344CB8AC3E}">
        <p14:creationId xmlns:p14="http://schemas.microsoft.com/office/powerpoint/2010/main" val="258201114"/>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pic>
        <p:nvPicPr>
          <p:cNvPr id="191" name="Shape 191"/>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192" name="Shape 192"/>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lvl="0">
              <a:spcBef>
                <a:spcPts val="0"/>
              </a:spcBef>
              <a:buClr>
                <a:schemeClr val="lt1"/>
              </a:buClr>
              <a:buSzPct val="25000"/>
            </a:pPr>
            <a:r>
              <a:rPr lang="it-IT" altLang="it-IT" sz="2000" b="1" dirty="0">
                <a:solidFill>
                  <a:schemeClr val="bg1"/>
                </a:solidFill>
                <a:latin typeface="Helvetica" panose="020B0604020202020204" pitchFamily="34" charset="0"/>
                <a:cs typeface="Helvetica" panose="020B0604020202020204" pitchFamily="34" charset="0"/>
              </a:rPr>
              <a:t>COMUNICACIÓN EN REDES SOCIALES</a:t>
            </a:r>
            <a:endParaRPr lang="en-US" sz="1000" b="1" i="0" u="none" strike="noStrike" cap="none" dirty="0">
              <a:solidFill>
                <a:schemeClr val="lt1"/>
              </a:solidFill>
              <a:latin typeface="Helvetica Neue"/>
              <a:ea typeface="Helvetica Neue"/>
              <a:cs typeface="Helvetica Neue"/>
              <a:sym typeface="Helvetica Neue"/>
            </a:endParaRPr>
          </a:p>
        </p:txBody>
      </p:sp>
      <p:sp>
        <p:nvSpPr>
          <p:cNvPr id="193" name="Shape 193"/>
          <p:cNvSpPr/>
          <p:nvPr/>
        </p:nvSpPr>
        <p:spPr>
          <a:xfrm>
            <a:off x="3779912" y="6093296"/>
            <a:ext cx="1296143" cy="159459"/>
          </a:xfrm>
          <a:prstGeom prst="rect">
            <a:avLst/>
          </a:prstGeom>
          <a:solidFill>
            <a:schemeClr val="lt1"/>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194" name="Shape 194"/>
          <p:cNvSpPr txBox="1"/>
          <p:nvPr/>
        </p:nvSpPr>
        <p:spPr>
          <a:xfrm>
            <a:off x="160153" y="2236981"/>
            <a:ext cx="8229600" cy="1143000"/>
          </a:xfrm>
          <a:prstGeom prst="rect">
            <a:avLst/>
          </a:prstGeom>
          <a:noFill/>
          <a:ln>
            <a:noFill/>
          </a:ln>
        </p:spPr>
        <p:txBody>
          <a:bodyPr lIns="91425" tIns="45700" rIns="91425" bIns="45700" anchor="ctr" anchorCtr="0">
            <a:noAutofit/>
          </a:bodyPr>
          <a:lstStyle/>
          <a:p>
            <a:pPr marL="0" marR="0" lvl="0" indent="0" algn="l" rtl="0">
              <a:spcBef>
                <a:spcPts val="0"/>
              </a:spcBef>
              <a:buClr>
                <a:schemeClr val="dk1"/>
              </a:buClr>
              <a:buSzPct val="25000"/>
              <a:buFont typeface="Helvetica Neue"/>
              <a:buNone/>
            </a:pPr>
            <a:r>
              <a:rPr lang="en-US" sz="2000" b="1">
                <a:solidFill>
                  <a:schemeClr val="dk1"/>
                </a:solidFill>
                <a:latin typeface="Helvetica Neue"/>
                <a:ea typeface="Helvetica Neue"/>
                <a:cs typeface="Helvetica Neue"/>
                <a:sym typeface="Helvetica Neue"/>
              </a:rPr>
              <a:t>Facebook</a:t>
            </a:r>
            <a:r>
              <a:rPr lang="en-US" sz="1000" b="1">
                <a:solidFill>
                  <a:schemeClr val="lt1"/>
                </a:solidFill>
                <a:latin typeface="Helvetica Neue"/>
                <a:ea typeface="Helvetica Neue"/>
                <a:cs typeface="Helvetica Neue"/>
                <a:sym typeface="Helvetica Neue"/>
              </a:rPr>
              <a:t>the talent recruiters/companies </a:t>
            </a:r>
          </a:p>
        </p:txBody>
      </p:sp>
      <p:pic>
        <p:nvPicPr>
          <p:cNvPr id="195" name="Shape 195" descr="Crear Lista.png"/>
          <p:cNvPicPr preferRelativeResize="0"/>
          <p:nvPr/>
        </p:nvPicPr>
        <p:blipFill rotWithShape="1">
          <a:blip r:embed="rId4">
            <a:alphaModFix/>
          </a:blip>
          <a:srcRect/>
          <a:stretch/>
        </p:blipFill>
        <p:spPr>
          <a:xfrm>
            <a:off x="1691680" y="2564903"/>
            <a:ext cx="3933954" cy="4189507"/>
          </a:xfrm>
          <a:prstGeom prst="rect">
            <a:avLst/>
          </a:prstGeom>
          <a:noFill/>
          <a:ln>
            <a:noFill/>
          </a:ln>
        </p:spPr>
      </p:pic>
      <p:pic>
        <p:nvPicPr>
          <p:cNvPr id="196" name="Shape 196" descr="ConfigurarLista.png"/>
          <p:cNvPicPr preferRelativeResize="0"/>
          <p:nvPr/>
        </p:nvPicPr>
        <p:blipFill rotWithShape="1">
          <a:blip r:embed="rId5">
            <a:alphaModFix/>
          </a:blip>
          <a:srcRect/>
          <a:stretch/>
        </p:blipFill>
        <p:spPr>
          <a:xfrm>
            <a:off x="5724128" y="2564903"/>
            <a:ext cx="3226155" cy="2358132"/>
          </a:xfrm>
          <a:prstGeom prst="rect">
            <a:avLst/>
          </a:prstGeom>
          <a:noFill/>
          <a:ln>
            <a:noFill/>
          </a:ln>
        </p:spPr>
      </p:pic>
      <p:pic>
        <p:nvPicPr>
          <p:cNvPr id="197" name="Shape 197" descr="comoelegirpublicacion.png"/>
          <p:cNvPicPr preferRelativeResize="0"/>
          <p:nvPr/>
        </p:nvPicPr>
        <p:blipFill rotWithShape="1">
          <a:blip r:embed="rId6">
            <a:alphaModFix/>
          </a:blip>
          <a:srcRect/>
          <a:stretch/>
        </p:blipFill>
        <p:spPr>
          <a:xfrm>
            <a:off x="6281087" y="5013176"/>
            <a:ext cx="2108664" cy="1448119"/>
          </a:xfrm>
          <a:prstGeom prst="rect">
            <a:avLst/>
          </a:prstGeom>
          <a:noFill/>
          <a:ln>
            <a:noFill/>
          </a:ln>
        </p:spPr>
      </p:pic>
    </p:spTree>
    <p:extLst>
      <p:ext uri="{BB962C8B-B14F-4D97-AF65-F5344CB8AC3E}">
        <p14:creationId xmlns:p14="http://schemas.microsoft.com/office/powerpoint/2010/main" val="1025231524"/>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pic>
        <p:nvPicPr>
          <p:cNvPr id="202" name="Shape 202"/>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203" name="Shape 203"/>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lvl="0">
              <a:spcBef>
                <a:spcPts val="0"/>
              </a:spcBef>
              <a:buClr>
                <a:schemeClr val="lt1"/>
              </a:buClr>
              <a:buSzPct val="25000"/>
            </a:pPr>
            <a:r>
              <a:rPr lang="it-IT" altLang="it-IT" sz="2000" b="1" dirty="0">
                <a:solidFill>
                  <a:schemeClr val="bg1"/>
                </a:solidFill>
                <a:latin typeface="Helvetica" panose="020B0604020202020204" pitchFamily="34" charset="0"/>
                <a:cs typeface="Helvetica" panose="020B0604020202020204" pitchFamily="34" charset="0"/>
              </a:rPr>
              <a:t>COMUNICACIÓN EN REDES SOCIALES</a:t>
            </a:r>
            <a:endParaRPr lang="en-US" sz="1000" b="1" i="0" u="none" strike="noStrike" cap="none" dirty="0">
              <a:solidFill>
                <a:schemeClr val="lt1"/>
              </a:solidFill>
              <a:latin typeface="Helvetica Neue"/>
              <a:ea typeface="Helvetica Neue"/>
              <a:cs typeface="Helvetica Neue"/>
              <a:sym typeface="Helvetica Neue"/>
            </a:endParaRPr>
          </a:p>
        </p:txBody>
      </p:sp>
      <p:sp>
        <p:nvSpPr>
          <p:cNvPr id="204" name="Shape 204"/>
          <p:cNvSpPr/>
          <p:nvPr/>
        </p:nvSpPr>
        <p:spPr>
          <a:xfrm>
            <a:off x="3779912" y="6093296"/>
            <a:ext cx="1296143" cy="159459"/>
          </a:xfrm>
          <a:prstGeom prst="rect">
            <a:avLst/>
          </a:prstGeom>
          <a:solidFill>
            <a:schemeClr val="lt1"/>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205" name="Shape 205"/>
          <p:cNvSpPr txBox="1"/>
          <p:nvPr/>
        </p:nvSpPr>
        <p:spPr>
          <a:xfrm>
            <a:off x="160153" y="3284983"/>
            <a:ext cx="8975897" cy="954106"/>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400" dirty="0" err="1" smtClean="0">
                <a:solidFill>
                  <a:schemeClr val="dk1"/>
                </a:solidFill>
                <a:latin typeface="Helvetica"/>
                <a:ea typeface="Helvetica Neue"/>
                <a:cs typeface="Helvetica"/>
                <a:sym typeface="Helvetica Neue"/>
              </a:rPr>
              <a:t>Postea</a:t>
            </a:r>
            <a:r>
              <a:rPr lang="en-US" sz="1400" dirty="0" smtClean="0">
                <a:solidFill>
                  <a:schemeClr val="dk1"/>
                </a:solidFill>
                <a:latin typeface="Helvetica"/>
                <a:ea typeface="Helvetica Neue"/>
                <a:cs typeface="Helvetica"/>
                <a:sym typeface="Helvetica Neue"/>
              </a:rPr>
              <a:t> </a:t>
            </a:r>
            <a:r>
              <a:rPr lang="en-US" sz="1400" dirty="0" err="1" smtClean="0">
                <a:solidFill>
                  <a:schemeClr val="dk1"/>
                </a:solidFill>
                <a:latin typeface="Helvetica"/>
                <a:ea typeface="Helvetica Neue"/>
                <a:cs typeface="Helvetica"/>
                <a:sym typeface="Helvetica Neue"/>
              </a:rPr>
              <a:t>contenido</a:t>
            </a:r>
            <a:r>
              <a:rPr lang="en-US" sz="1400" dirty="0" smtClean="0">
                <a:solidFill>
                  <a:schemeClr val="dk1"/>
                </a:solidFill>
                <a:latin typeface="Helvetica"/>
                <a:ea typeface="Helvetica Neue"/>
                <a:cs typeface="Helvetica"/>
                <a:sym typeface="Helvetica Neue"/>
              </a:rPr>
              <a:t> y </a:t>
            </a:r>
            <a:r>
              <a:rPr lang="en-US" sz="1400" dirty="0" err="1" smtClean="0">
                <a:solidFill>
                  <a:schemeClr val="dk1"/>
                </a:solidFill>
                <a:latin typeface="Helvetica"/>
                <a:ea typeface="Helvetica Neue"/>
                <a:cs typeface="Helvetica"/>
                <a:sym typeface="Helvetica Neue"/>
              </a:rPr>
              <a:t>responde</a:t>
            </a:r>
            <a:r>
              <a:rPr lang="en-US" sz="1400" dirty="0" smtClean="0">
                <a:solidFill>
                  <a:schemeClr val="dk1"/>
                </a:solidFill>
                <a:latin typeface="Helvetica"/>
                <a:ea typeface="Helvetica Neue"/>
                <a:cs typeface="Helvetica"/>
                <a:sym typeface="Helvetica Neue"/>
              </a:rPr>
              <a:t> a </a:t>
            </a:r>
            <a:r>
              <a:rPr lang="en-US" sz="1400" dirty="0" err="1" smtClean="0">
                <a:solidFill>
                  <a:schemeClr val="dk1"/>
                </a:solidFill>
                <a:latin typeface="Helvetica"/>
                <a:ea typeface="Helvetica Neue"/>
                <a:cs typeface="Helvetica"/>
                <a:sym typeface="Helvetica Neue"/>
              </a:rPr>
              <a:t>otros</a:t>
            </a:r>
            <a:r>
              <a:rPr lang="en-US" sz="1400" dirty="0" smtClean="0">
                <a:solidFill>
                  <a:schemeClr val="dk1"/>
                </a:solidFill>
                <a:latin typeface="Helvetica"/>
                <a:ea typeface="Helvetica Neue"/>
                <a:cs typeface="Helvetica"/>
                <a:sym typeface="Helvetica Neue"/>
              </a:rPr>
              <a:t> </a:t>
            </a:r>
            <a:r>
              <a:rPr lang="en-US" sz="1400" dirty="0" err="1" smtClean="0">
                <a:solidFill>
                  <a:schemeClr val="dk1"/>
                </a:solidFill>
                <a:latin typeface="Helvetica"/>
                <a:ea typeface="Helvetica Neue"/>
                <a:cs typeface="Helvetica"/>
                <a:sym typeface="Helvetica Neue"/>
              </a:rPr>
              <a:t>usuarios</a:t>
            </a:r>
            <a:r>
              <a:rPr lang="en-US" sz="1400" dirty="0" smtClean="0">
                <a:solidFill>
                  <a:schemeClr val="dk1"/>
                </a:solidFill>
                <a:latin typeface="Helvetica"/>
                <a:ea typeface="Helvetica Neue"/>
                <a:cs typeface="Helvetica"/>
                <a:sym typeface="Helvetica Neue"/>
              </a:rPr>
              <a:t>, </a:t>
            </a:r>
            <a:r>
              <a:rPr lang="en-US" sz="1400" dirty="0" err="1" smtClean="0">
                <a:solidFill>
                  <a:schemeClr val="dk1"/>
                </a:solidFill>
                <a:latin typeface="Helvetica"/>
                <a:ea typeface="Helvetica Neue"/>
                <a:cs typeface="Helvetica"/>
                <a:sym typeface="Helvetica Neue"/>
              </a:rPr>
              <a:t>recuerda</a:t>
            </a:r>
            <a:r>
              <a:rPr lang="en-US" sz="1400" dirty="0" smtClean="0">
                <a:solidFill>
                  <a:schemeClr val="dk1"/>
                </a:solidFill>
                <a:latin typeface="Helvetica"/>
                <a:ea typeface="Helvetica Neue"/>
                <a:cs typeface="Helvetica"/>
                <a:sym typeface="Helvetica Neue"/>
              </a:rPr>
              <a:t> </a:t>
            </a:r>
            <a:r>
              <a:rPr lang="en-US" sz="1400" dirty="0" err="1" smtClean="0">
                <a:solidFill>
                  <a:schemeClr val="dk1"/>
                </a:solidFill>
                <a:latin typeface="Helvetica"/>
                <a:ea typeface="Helvetica Neue"/>
                <a:cs typeface="Helvetica"/>
                <a:sym typeface="Helvetica Neue"/>
              </a:rPr>
              <a:t>que</a:t>
            </a:r>
            <a:r>
              <a:rPr lang="en-US" sz="1400" dirty="0" smtClean="0">
                <a:solidFill>
                  <a:schemeClr val="dk1"/>
                </a:solidFill>
                <a:latin typeface="Helvetica"/>
                <a:ea typeface="Helvetica Neue"/>
                <a:cs typeface="Helvetica"/>
                <a:sym typeface="Helvetica Neue"/>
              </a:rPr>
              <a:t> </a:t>
            </a:r>
            <a:r>
              <a:rPr lang="en-US" sz="1400" dirty="0" err="1" smtClean="0">
                <a:solidFill>
                  <a:schemeClr val="dk1"/>
                </a:solidFill>
                <a:latin typeface="Helvetica"/>
                <a:ea typeface="Helvetica Neue"/>
                <a:cs typeface="Helvetica"/>
                <a:sym typeface="Helvetica Neue"/>
              </a:rPr>
              <a:t>debes</a:t>
            </a:r>
            <a:r>
              <a:rPr lang="en-US" sz="1400" dirty="0" smtClean="0">
                <a:solidFill>
                  <a:schemeClr val="dk1"/>
                </a:solidFill>
                <a:latin typeface="Helvetica"/>
                <a:ea typeface="Helvetica Neue"/>
                <a:cs typeface="Helvetica"/>
                <a:sym typeface="Helvetica Neue"/>
              </a:rPr>
              <a:t> </a:t>
            </a:r>
            <a:r>
              <a:rPr lang="en-US" sz="1400" dirty="0" err="1" smtClean="0">
                <a:solidFill>
                  <a:schemeClr val="dk1"/>
                </a:solidFill>
                <a:latin typeface="Helvetica"/>
                <a:ea typeface="Helvetica Neue"/>
                <a:cs typeface="Helvetica"/>
                <a:sym typeface="Helvetica Neue"/>
              </a:rPr>
              <a:t>concentrarte</a:t>
            </a:r>
            <a:r>
              <a:rPr lang="en-US" sz="1400" dirty="0" smtClean="0">
                <a:solidFill>
                  <a:schemeClr val="dk1"/>
                </a:solidFill>
                <a:latin typeface="Helvetica"/>
                <a:ea typeface="Helvetica Neue"/>
                <a:cs typeface="Helvetica"/>
                <a:sym typeface="Helvetica Neue"/>
              </a:rPr>
              <a:t> en los post de </a:t>
            </a:r>
            <a:r>
              <a:rPr lang="en-US" sz="1400" dirty="0" err="1" smtClean="0">
                <a:solidFill>
                  <a:schemeClr val="dk1"/>
                </a:solidFill>
                <a:latin typeface="Helvetica"/>
                <a:ea typeface="Helvetica Neue"/>
                <a:cs typeface="Helvetica"/>
                <a:sym typeface="Helvetica Neue"/>
              </a:rPr>
              <a:t>tu</a:t>
            </a:r>
            <a:r>
              <a:rPr lang="en-US" sz="1400" dirty="0" smtClean="0">
                <a:solidFill>
                  <a:schemeClr val="dk1"/>
                </a:solidFill>
                <a:latin typeface="Helvetica"/>
                <a:ea typeface="Helvetica Neue"/>
                <a:cs typeface="Helvetica"/>
                <a:sym typeface="Helvetica Neue"/>
              </a:rPr>
              <a:t> </a:t>
            </a:r>
            <a:r>
              <a:rPr lang="en-US" sz="1400" dirty="0" err="1" smtClean="0">
                <a:solidFill>
                  <a:schemeClr val="dk1"/>
                </a:solidFill>
                <a:latin typeface="Helvetica"/>
                <a:ea typeface="Helvetica Neue"/>
                <a:cs typeface="Helvetica"/>
                <a:sym typeface="Helvetica Neue"/>
              </a:rPr>
              <a:t>comunidad</a:t>
            </a:r>
            <a:r>
              <a:rPr lang="en-US" sz="1400" dirty="0" smtClean="0">
                <a:solidFill>
                  <a:schemeClr val="dk1"/>
                </a:solidFill>
                <a:latin typeface="Helvetica"/>
                <a:ea typeface="Helvetica Neue"/>
                <a:cs typeface="Helvetica"/>
                <a:sym typeface="Helvetica Neue"/>
              </a:rPr>
              <a:t> </a:t>
            </a:r>
            <a:r>
              <a:rPr lang="en-US" sz="1400" dirty="0" err="1" smtClean="0">
                <a:solidFill>
                  <a:schemeClr val="dk1"/>
                </a:solidFill>
                <a:latin typeface="Helvetica"/>
                <a:ea typeface="Helvetica Neue"/>
                <a:cs typeface="Helvetica"/>
                <a:sym typeface="Helvetica Neue"/>
              </a:rPr>
              <a:t>profesional</a:t>
            </a:r>
            <a:r>
              <a:rPr lang="en-US" sz="1400" dirty="0" smtClean="0">
                <a:solidFill>
                  <a:schemeClr val="dk1"/>
                </a:solidFill>
                <a:latin typeface="Helvetica"/>
                <a:ea typeface="Helvetica Neue"/>
                <a:cs typeface="Helvetica"/>
                <a:sym typeface="Helvetica Neue"/>
              </a:rPr>
              <a:t>.</a:t>
            </a:r>
          </a:p>
          <a:p>
            <a:pPr marL="0" marR="0" lvl="0" indent="0" algn="l" rtl="0">
              <a:spcBef>
                <a:spcPts val="0"/>
              </a:spcBef>
              <a:buSzPct val="25000"/>
              <a:buNone/>
            </a:pPr>
            <a:endParaRPr lang="en-US" sz="1400" dirty="0">
              <a:solidFill>
                <a:schemeClr val="dk1"/>
              </a:solidFill>
              <a:latin typeface="Helvetica"/>
              <a:ea typeface="Helvetica Neue"/>
              <a:cs typeface="Helvetica"/>
              <a:sym typeface="Helvetica Neue"/>
            </a:endParaRPr>
          </a:p>
          <a:p>
            <a:pPr marL="0" marR="0" lvl="0" indent="0" algn="l" rtl="0">
              <a:spcBef>
                <a:spcPts val="0"/>
              </a:spcBef>
              <a:buSzPct val="25000"/>
              <a:buNone/>
            </a:pPr>
            <a:r>
              <a:rPr lang="en-US" sz="1400" dirty="0" err="1" smtClean="0">
                <a:solidFill>
                  <a:schemeClr val="dk1"/>
                </a:solidFill>
                <a:latin typeface="Helvetica"/>
                <a:ea typeface="Helvetica Neue"/>
                <a:cs typeface="Helvetica"/>
                <a:sym typeface="Helvetica Neue"/>
              </a:rPr>
              <a:t>Ayuda</a:t>
            </a:r>
            <a:r>
              <a:rPr lang="en-US" sz="1400" dirty="0" smtClean="0">
                <a:solidFill>
                  <a:schemeClr val="dk1"/>
                </a:solidFill>
                <a:latin typeface="Helvetica"/>
                <a:ea typeface="Helvetica Neue"/>
                <a:cs typeface="Helvetica"/>
                <a:sym typeface="Helvetica Neue"/>
              </a:rPr>
              <a:t> a los </a:t>
            </a:r>
            <a:r>
              <a:rPr lang="en-US" sz="1400" dirty="0" err="1" smtClean="0">
                <a:solidFill>
                  <a:schemeClr val="dk1"/>
                </a:solidFill>
                <a:latin typeface="Helvetica"/>
                <a:ea typeface="Helvetica Neue"/>
                <a:cs typeface="Helvetica"/>
                <a:sym typeface="Helvetica Neue"/>
              </a:rPr>
              <a:t>demás</a:t>
            </a:r>
            <a:r>
              <a:rPr lang="en-US" sz="1400" dirty="0" smtClean="0">
                <a:solidFill>
                  <a:schemeClr val="dk1"/>
                </a:solidFill>
                <a:latin typeface="Helvetica"/>
                <a:ea typeface="Helvetica Neue"/>
                <a:cs typeface="Helvetica"/>
                <a:sym typeface="Helvetica Neue"/>
              </a:rPr>
              <a:t> </a:t>
            </a:r>
            <a:r>
              <a:rPr lang="en-US" sz="1400" dirty="0" err="1" smtClean="0">
                <a:solidFill>
                  <a:schemeClr val="dk1"/>
                </a:solidFill>
                <a:latin typeface="Helvetica"/>
                <a:ea typeface="Helvetica Neue"/>
                <a:cs typeface="Helvetica"/>
                <a:sym typeface="Helvetica Neue"/>
              </a:rPr>
              <a:t>usuarios</a:t>
            </a:r>
            <a:r>
              <a:rPr lang="en-US" sz="1400" dirty="0" smtClean="0">
                <a:solidFill>
                  <a:schemeClr val="dk1"/>
                </a:solidFill>
                <a:latin typeface="Helvetica"/>
                <a:ea typeface="Helvetica Neue"/>
                <a:cs typeface="Helvetica"/>
                <a:sym typeface="Helvetica Neue"/>
              </a:rPr>
              <a:t>, </a:t>
            </a:r>
            <a:r>
              <a:rPr lang="en-US" sz="1400" dirty="0" err="1" smtClean="0">
                <a:solidFill>
                  <a:schemeClr val="dk1"/>
                </a:solidFill>
                <a:latin typeface="Helvetica"/>
                <a:ea typeface="Helvetica Neue"/>
                <a:cs typeface="Helvetica"/>
                <a:sym typeface="Helvetica Neue"/>
              </a:rPr>
              <a:t>ya</a:t>
            </a:r>
            <a:r>
              <a:rPr lang="en-US" sz="1400" dirty="0" smtClean="0">
                <a:solidFill>
                  <a:schemeClr val="dk1"/>
                </a:solidFill>
                <a:latin typeface="Helvetica"/>
                <a:ea typeface="Helvetica Neue"/>
                <a:cs typeface="Helvetica"/>
                <a:sym typeface="Helvetica Neue"/>
              </a:rPr>
              <a:t> </a:t>
            </a:r>
            <a:r>
              <a:rPr lang="en-US" sz="1400" dirty="0" err="1" smtClean="0">
                <a:solidFill>
                  <a:schemeClr val="dk1"/>
                </a:solidFill>
                <a:latin typeface="Helvetica"/>
                <a:ea typeface="Helvetica Neue"/>
                <a:cs typeface="Helvetica"/>
                <a:sym typeface="Helvetica Neue"/>
              </a:rPr>
              <a:t>que</a:t>
            </a:r>
            <a:r>
              <a:rPr lang="en-US" sz="1400" dirty="0" smtClean="0">
                <a:solidFill>
                  <a:schemeClr val="dk1"/>
                </a:solidFill>
                <a:latin typeface="Helvetica"/>
                <a:ea typeface="Helvetica Neue"/>
                <a:cs typeface="Helvetica"/>
                <a:sym typeface="Helvetica Neue"/>
              </a:rPr>
              <a:t> la </a:t>
            </a:r>
            <a:r>
              <a:rPr lang="en-US" sz="1400" dirty="0" err="1" smtClean="0">
                <a:solidFill>
                  <a:schemeClr val="dk1"/>
                </a:solidFill>
                <a:latin typeface="Helvetica"/>
                <a:ea typeface="Helvetica Neue"/>
                <a:cs typeface="Helvetica"/>
                <a:sym typeface="Helvetica Neue"/>
              </a:rPr>
              <a:t>gente</a:t>
            </a:r>
            <a:r>
              <a:rPr lang="en-US" sz="1400" dirty="0" smtClean="0">
                <a:solidFill>
                  <a:schemeClr val="dk1"/>
                </a:solidFill>
                <a:latin typeface="Helvetica"/>
                <a:ea typeface="Helvetica Neue"/>
                <a:cs typeface="Helvetica"/>
                <a:sym typeface="Helvetica Neue"/>
              </a:rPr>
              <a:t> </a:t>
            </a:r>
            <a:r>
              <a:rPr lang="en-US" sz="1400" dirty="0" err="1" smtClean="0">
                <a:solidFill>
                  <a:schemeClr val="dk1"/>
                </a:solidFill>
                <a:latin typeface="Helvetica"/>
                <a:ea typeface="Helvetica Neue"/>
                <a:cs typeface="Helvetica"/>
                <a:sym typeface="Helvetica Neue"/>
              </a:rPr>
              <a:t>quiere</a:t>
            </a:r>
            <a:r>
              <a:rPr lang="en-US" sz="1400" dirty="0" smtClean="0">
                <a:solidFill>
                  <a:schemeClr val="dk1"/>
                </a:solidFill>
                <a:latin typeface="Helvetica"/>
                <a:ea typeface="Helvetica Neue"/>
                <a:cs typeface="Helvetica"/>
                <a:sym typeface="Helvetica Neue"/>
              </a:rPr>
              <a:t> </a:t>
            </a:r>
            <a:r>
              <a:rPr lang="en-US" sz="1400" dirty="0" err="1" smtClean="0">
                <a:solidFill>
                  <a:schemeClr val="dk1"/>
                </a:solidFill>
                <a:latin typeface="Helvetica"/>
                <a:ea typeface="Helvetica Neue"/>
                <a:cs typeface="Helvetica"/>
                <a:sym typeface="Helvetica Neue"/>
              </a:rPr>
              <a:t>ayudar</a:t>
            </a:r>
            <a:r>
              <a:rPr lang="en-US" sz="1400" dirty="0" smtClean="0">
                <a:solidFill>
                  <a:schemeClr val="dk1"/>
                </a:solidFill>
                <a:latin typeface="Helvetica"/>
                <a:ea typeface="Helvetica Neue"/>
                <a:cs typeface="Helvetica"/>
                <a:sym typeface="Helvetica Neue"/>
              </a:rPr>
              <a:t> a </a:t>
            </a:r>
            <a:r>
              <a:rPr lang="en-US" sz="1400" dirty="0" err="1" smtClean="0">
                <a:solidFill>
                  <a:schemeClr val="dk1"/>
                </a:solidFill>
                <a:latin typeface="Helvetica"/>
                <a:ea typeface="Helvetica Neue"/>
                <a:cs typeface="Helvetica"/>
                <a:sym typeface="Helvetica Neue"/>
              </a:rPr>
              <a:t>las</a:t>
            </a:r>
            <a:r>
              <a:rPr lang="en-US" sz="1400" dirty="0" smtClean="0">
                <a:solidFill>
                  <a:schemeClr val="dk1"/>
                </a:solidFill>
                <a:latin typeface="Helvetica"/>
                <a:ea typeface="Helvetica Neue"/>
                <a:cs typeface="Helvetica"/>
                <a:sym typeface="Helvetica Neue"/>
              </a:rPr>
              <a:t> personas </a:t>
            </a:r>
            <a:r>
              <a:rPr lang="en-US" sz="1400" dirty="0" err="1" smtClean="0">
                <a:solidFill>
                  <a:schemeClr val="dk1"/>
                </a:solidFill>
                <a:latin typeface="Helvetica"/>
                <a:ea typeface="Helvetica Neue"/>
                <a:cs typeface="Helvetica"/>
                <a:sym typeface="Helvetica Neue"/>
              </a:rPr>
              <a:t>que</a:t>
            </a:r>
            <a:r>
              <a:rPr lang="en-US" sz="1400" dirty="0" smtClean="0">
                <a:solidFill>
                  <a:schemeClr val="dk1"/>
                </a:solidFill>
                <a:latin typeface="Helvetica"/>
                <a:ea typeface="Helvetica Neue"/>
                <a:cs typeface="Helvetica"/>
                <a:sym typeface="Helvetica Neue"/>
              </a:rPr>
              <a:t> les </a:t>
            </a:r>
            <a:r>
              <a:rPr lang="en-US" sz="1400" dirty="0" err="1" smtClean="0">
                <a:solidFill>
                  <a:schemeClr val="dk1"/>
                </a:solidFill>
                <a:latin typeface="Helvetica"/>
                <a:ea typeface="Helvetica Neue"/>
                <a:cs typeface="Helvetica"/>
                <a:sym typeface="Helvetica Neue"/>
              </a:rPr>
              <a:t>han</a:t>
            </a:r>
            <a:r>
              <a:rPr lang="en-US" sz="1400" dirty="0" smtClean="0">
                <a:solidFill>
                  <a:schemeClr val="dk1"/>
                </a:solidFill>
                <a:latin typeface="Helvetica"/>
                <a:ea typeface="Helvetica Neue"/>
                <a:cs typeface="Helvetica"/>
                <a:sym typeface="Helvetica Neue"/>
              </a:rPr>
              <a:t> </a:t>
            </a:r>
            <a:r>
              <a:rPr lang="en-US" sz="1400" dirty="0" err="1" smtClean="0">
                <a:solidFill>
                  <a:schemeClr val="dk1"/>
                </a:solidFill>
                <a:latin typeface="Helvetica"/>
                <a:ea typeface="Helvetica Neue"/>
                <a:cs typeface="Helvetica"/>
                <a:sym typeface="Helvetica Neue"/>
              </a:rPr>
              <a:t>ayudado</a:t>
            </a:r>
            <a:r>
              <a:rPr lang="en-US" sz="1400" dirty="0" smtClean="0">
                <a:solidFill>
                  <a:schemeClr val="dk1"/>
                </a:solidFill>
                <a:latin typeface="Helvetica"/>
                <a:ea typeface="Helvetica Neue"/>
                <a:cs typeface="Helvetica"/>
                <a:sym typeface="Helvetica Neue"/>
              </a:rPr>
              <a:t>.</a:t>
            </a:r>
          </a:p>
          <a:p>
            <a:pPr marL="285750" marR="0" lvl="0" indent="-285750" algn="l" rtl="0">
              <a:spcBef>
                <a:spcPts val="0"/>
              </a:spcBef>
              <a:buClr>
                <a:schemeClr val="dk1"/>
              </a:buClr>
              <a:buFont typeface="Arial"/>
              <a:buNone/>
            </a:pPr>
            <a:endParaRPr sz="1400" dirty="0">
              <a:solidFill>
                <a:schemeClr val="dk1"/>
              </a:solidFill>
              <a:latin typeface="Helvetica Neue"/>
              <a:ea typeface="Helvetica Neue"/>
              <a:cs typeface="Helvetica Neue"/>
              <a:sym typeface="Helvetica Neue"/>
            </a:endParaRPr>
          </a:p>
        </p:txBody>
      </p:sp>
      <p:sp>
        <p:nvSpPr>
          <p:cNvPr id="206" name="Shape 206"/>
          <p:cNvSpPr txBox="1"/>
          <p:nvPr/>
        </p:nvSpPr>
        <p:spPr>
          <a:xfrm>
            <a:off x="160153" y="2236981"/>
            <a:ext cx="8229600" cy="1143000"/>
          </a:xfrm>
          <a:prstGeom prst="rect">
            <a:avLst/>
          </a:prstGeom>
          <a:noFill/>
          <a:ln>
            <a:noFill/>
          </a:ln>
        </p:spPr>
        <p:txBody>
          <a:bodyPr lIns="91425" tIns="45700" rIns="91425" bIns="45700" anchor="ctr" anchorCtr="0">
            <a:noAutofit/>
          </a:bodyPr>
          <a:lstStyle/>
          <a:p>
            <a:pPr marL="0" marR="0" lvl="0" indent="0" algn="l" rtl="0">
              <a:spcBef>
                <a:spcPts val="0"/>
              </a:spcBef>
              <a:buClr>
                <a:schemeClr val="dk1"/>
              </a:buClr>
              <a:buSzPct val="25000"/>
              <a:buFont typeface="Helvetica Neue"/>
              <a:buNone/>
            </a:pPr>
            <a:r>
              <a:rPr lang="en-US" sz="2000" b="1">
                <a:solidFill>
                  <a:schemeClr val="dk1"/>
                </a:solidFill>
                <a:latin typeface="Helvetica Neue"/>
                <a:ea typeface="Helvetica Neue"/>
                <a:cs typeface="Helvetica Neue"/>
                <a:sym typeface="Helvetica Neue"/>
              </a:rPr>
              <a:t>Facebook</a:t>
            </a:r>
            <a:r>
              <a:rPr lang="en-US" sz="1000" b="1">
                <a:solidFill>
                  <a:schemeClr val="lt1"/>
                </a:solidFill>
                <a:latin typeface="Helvetica Neue"/>
                <a:ea typeface="Helvetica Neue"/>
                <a:cs typeface="Helvetica Neue"/>
                <a:sym typeface="Helvetica Neue"/>
              </a:rPr>
              <a:t>the talent recruiters/companies </a:t>
            </a:r>
          </a:p>
        </p:txBody>
      </p:sp>
      <p:pic>
        <p:nvPicPr>
          <p:cNvPr id="207" name="Shape 207" descr="facebook_status.jpeg"/>
          <p:cNvPicPr preferRelativeResize="0"/>
          <p:nvPr/>
        </p:nvPicPr>
        <p:blipFill rotWithShape="1">
          <a:blip r:embed="rId4">
            <a:alphaModFix/>
          </a:blip>
          <a:srcRect/>
          <a:stretch/>
        </p:blipFill>
        <p:spPr>
          <a:xfrm>
            <a:off x="5508103" y="4293096"/>
            <a:ext cx="3335412" cy="2221897"/>
          </a:xfrm>
          <a:prstGeom prst="rect">
            <a:avLst/>
          </a:prstGeom>
          <a:noFill/>
          <a:ln>
            <a:noFill/>
          </a:ln>
        </p:spPr>
      </p:pic>
    </p:spTree>
    <p:extLst>
      <p:ext uri="{BB962C8B-B14F-4D97-AF65-F5344CB8AC3E}">
        <p14:creationId xmlns:p14="http://schemas.microsoft.com/office/powerpoint/2010/main" val="771668588"/>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pic>
        <p:nvPicPr>
          <p:cNvPr id="212" name="Shape 212"/>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213" name="Shape 213"/>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lvl="0">
              <a:spcBef>
                <a:spcPts val="0"/>
              </a:spcBef>
              <a:buClr>
                <a:schemeClr val="lt1"/>
              </a:buClr>
              <a:buSzPct val="25000"/>
            </a:pPr>
            <a:r>
              <a:rPr lang="it-IT" altLang="it-IT" sz="2000" b="1" dirty="0">
                <a:solidFill>
                  <a:schemeClr val="bg1"/>
                </a:solidFill>
                <a:latin typeface="Helvetica" panose="020B0604020202020204" pitchFamily="34" charset="0"/>
                <a:cs typeface="Helvetica" panose="020B0604020202020204" pitchFamily="34" charset="0"/>
              </a:rPr>
              <a:t>COMUNICACIÓN EN REDES SOCIALES</a:t>
            </a:r>
            <a:endParaRPr lang="en-US" sz="1000" b="1" i="0" u="none" strike="noStrike" cap="none" dirty="0">
              <a:solidFill>
                <a:schemeClr val="lt1"/>
              </a:solidFill>
              <a:latin typeface="Helvetica Neue"/>
              <a:ea typeface="Helvetica Neue"/>
              <a:cs typeface="Helvetica Neue"/>
              <a:sym typeface="Helvetica Neue"/>
            </a:endParaRPr>
          </a:p>
        </p:txBody>
      </p:sp>
      <p:sp>
        <p:nvSpPr>
          <p:cNvPr id="214" name="Shape 214"/>
          <p:cNvSpPr/>
          <p:nvPr/>
        </p:nvSpPr>
        <p:spPr>
          <a:xfrm>
            <a:off x="3779912" y="6093296"/>
            <a:ext cx="1296143" cy="159459"/>
          </a:xfrm>
          <a:prstGeom prst="rect">
            <a:avLst/>
          </a:prstGeom>
          <a:solidFill>
            <a:schemeClr val="lt1"/>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215" name="Shape 215"/>
          <p:cNvSpPr txBox="1"/>
          <p:nvPr/>
        </p:nvSpPr>
        <p:spPr>
          <a:xfrm>
            <a:off x="160153" y="2236981"/>
            <a:ext cx="8229600" cy="1143000"/>
          </a:xfrm>
          <a:prstGeom prst="rect">
            <a:avLst/>
          </a:prstGeom>
          <a:noFill/>
          <a:ln>
            <a:noFill/>
          </a:ln>
        </p:spPr>
        <p:txBody>
          <a:bodyPr lIns="91425" tIns="45700" rIns="91425" bIns="45700" anchor="ctr" anchorCtr="0">
            <a:noAutofit/>
          </a:bodyPr>
          <a:lstStyle/>
          <a:p>
            <a:pPr marL="0" marR="0" lvl="0" indent="0" algn="l" rtl="0">
              <a:spcBef>
                <a:spcPts val="0"/>
              </a:spcBef>
              <a:buClr>
                <a:schemeClr val="dk1"/>
              </a:buClr>
              <a:buSzPct val="25000"/>
              <a:buFont typeface="Helvetica Neue"/>
              <a:buNone/>
            </a:pPr>
            <a:r>
              <a:rPr lang="en-US" sz="2000" b="1">
                <a:solidFill>
                  <a:schemeClr val="dk1"/>
                </a:solidFill>
                <a:latin typeface="Helvetica Neue"/>
                <a:ea typeface="Helvetica Neue"/>
                <a:cs typeface="Helvetica Neue"/>
                <a:sym typeface="Helvetica Neue"/>
              </a:rPr>
              <a:t>Facebook</a:t>
            </a:r>
            <a:r>
              <a:rPr lang="en-US" sz="1000" b="1">
                <a:solidFill>
                  <a:schemeClr val="lt1"/>
                </a:solidFill>
                <a:latin typeface="Helvetica Neue"/>
                <a:ea typeface="Helvetica Neue"/>
                <a:cs typeface="Helvetica Neue"/>
                <a:sym typeface="Helvetica Neue"/>
              </a:rPr>
              <a:t>the talent recruiters/companies </a:t>
            </a:r>
          </a:p>
        </p:txBody>
      </p:sp>
      <p:pic>
        <p:nvPicPr>
          <p:cNvPr id="216" name="Shape 216" descr="unete a Tecnocom.png"/>
          <p:cNvPicPr preferRelativeResize="0"/>
          <p:nvPr/>
        </p:nvPicPr>
        <p:blipFill rotWithShape="1">
          <a:blip r:embed="rId4">
            <a:alphaModFix/>
          </a:blip>
          <a:srcRect/>
          <a:stretch/>
        </p:blipFill>
        <p:spPr>
          <a:xfrm>
            <a:off x="1619671" y="2420889"/>
            <a:ext cx="3722454" cy="3960440"/>
          </a:xfrm>
          <a:prstGeom prst="rect">
            <a:avLst/>
          </a:prstGeom>
          <a:noFill/>
          <a:ln>
            <a:noFill/>
          </a:ln>
        </p:spPr>
      </p:pic>
      <p:pic>
        <p:nvPicPr>
          <p:cNvPr id="217" name="Shape 217" descr="busquedas en facebook.png"/>
          <p:cNvPicPr preferRelativeResize="0"/>
          <p:nvPr/>
        </p:nvPicPr>
        <p:blipFill rotWithShape="1">
          <a:blip r:embed="rId5">
            <a:alphaModFix/>
          </a:blip>
          <a:srcRect/>
          <a:stretch/>
        </p:blipFill>
        <p:spPr>
          <a:xfrm>
            <a:off x="5508103" y="2408313"/>
            <a:ext cx="3298671" cy="4412791"/>
          </a:xfrm>
          <a:prstGeom prst="rect">
            <a:avLst/>
          </a:prstGeom>
          <a:noFill/>
          <a:ln>
            <a:noFill/>
          </a:ln>
        </p:spPr>
      </p:pic>
    </p:spTree>
    <p:extLst>
      <p:ext uri="{BB962C8B-B14F-4D97-AF65-F5344CB8AC3E}">
        <p14:creationId xmlns:p14="http://schemas.microsoft.com/office/powerpoint/2010/main" val="3264881976"/>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22" name="Shape 222"/>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l" rtl="0">
              <a:spcBef>
                <a:spcPts val="0"/>
              </a:spcBef>
              <a:buClr>
                <a:schemeClr val="lt1"/>
              </a:buClr>
              <a:buSzPct val="25000"/>
              <a:buFont typeface="Helvetica Neue"/>
              <a:buNone/>
            </a:pPr>
            <a:r>
              <a:rPr lang="en-US" sz="2000" b="1" i="0" u="none" strike="noStrike" cap="none">
                <a:solidFill>
                  <a:schemeClr val="lt1"/>
                </a:solidFill>
                <a:latin typeface="Helvetica Neue"/>
                <a:ea typeface="Helvetica Neue"/>
                <a:cs typeface="Helvetica Neue"/>
                <a:sym typeface="Helvetica Neue"/>
              </a:rPr>
              <a:t>UNIT 5 Social Media Communication</a:t>
            </a:r>
            <a:br>
              <a:rPr lang="en-US" sz="2000" b="1" i="0" u="none" strike="noStrike" cap="none">
                <a:solidFill>
                  <a:schemeClr val="lt1"/>
                </a:solidFill>
                <a:latin typeface="Helvetica Neue"/>
                <a:ea typeface="Helvetica Neue"/>
                <a:cs typeface="Helvetica Neue"/>
                <a:sym typeface="Helvetica Neue"/>
              </a:rPr>
            </a:br>
            <a:r>
              <a:rPr lang="en-US" sz="1000" b="1" i="0" u="none" strike="noStrike" cap="none">
                <a:solidFill>
                  <a:schemeClr val="lt1"/>
                </a:solidFill>
                <a:latin typeface="Helvetica Neue"/>
                <a:ea typeface="Helvetica Neue"/>
                <a:cs typeface="Helvetica Neue"/>
                <a:sym typeface="Helvetica Neue"/>
              </a:rPr>
              <a:t>Tips &amp; Tricks about the most important social media channels.</a:t>
            </a:r>
          </a:p>
        </p:txBody>
      </p:sp>
      <p:sp>
        <p:nvSpPr>
          <p:cNvPr id="223" name="Shape 223"/>
          <p:cNvSpPr/>
          <p:nvPr/>
        </p:nvSpPr>
        <p:spPr>
          <a:xfrm>
            <a:off x="3779912" y="6093296"/>
            <a:ext cx="1296143" cy="159459"/>
          </a:xfrm>
          <a:prstGeom prst="rect">
            <a:avLst/>
          </a:prstGeom>
          <a:solidFill>
            <a:schemeClr val="lt1"/>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pic>
        <p:nvPicPr>
          <p:cNvPr id="224" name="Shape 224" descr="6-ways-on-how-to-use-facebook-to-land-a-job.png"/>
          <p:cNvPicPr preferRelativeResize="0"/>
          <p:nvPr/>
        </p:nvPicPr>
        <p:blipFill rotWithShape="1">
          <a:blip r:embed="rId3">
            <a:alphaModFix/>
          </a:blip>
          <a:srcRect/>
          <a:stretch/>
        </p:blipFill>
        <p:spPr>
          <a:xfrm>
            <a:off x="3200400" y="0"/>
            <a:ext cx="2721428" cy="6858000"/>
          </a:xfrm>
          <a:prstGeom prst="rect">
            <a:avLst/>
          </a:prstGeom>
          <a:noFill/>
          <a:ln>
            <a:noFill/>
          </a:ln>
        </p:spPr>
      </p:pic>
      <p:sp>
        <p:nvSpPr>
          <p:cNvPr id="225" name="Shape 225"/>
          <p:cNvSpPr/>
          <p:nvPr/>
        </p:nvSpPr>
        <p:spPr>
          <a:xfrm>
            <a:off x="4788023" y="692695"/>
            <a:ext cx="1080120" cy="576064"/>
          </a:xfrm>
          <a:prstGeom prst="rect">
            <a:avLst/>
          </a:prstGeom>
          <a:solidFill>
            <a:schemeClr val="lt1"/>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226" name="Shape 226"/>
          <p:cNvSpPr/>
          <p:nvPr/>
        </p:nvSpPr>
        <p:spPr>
          <a:xfrm>
            <a:off x="4572000" y="1221800"/>
            <a:ext cx="216023" cy="45718"/>
          </a:xfrm>
          <a:prstGeom prst="rect">
            <a:avLst/>
          </a:prstGeom>
          <a:solidFill>
            <a:schemeClr val="lt1"/>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1439849757"/>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pic>
        <p:nvPicPr>
          <p:cNvPr id="231" name="Shape 231"/>
          <p:cNvPicPr preferRelativeResize="0"/>
          <p:nvPr/>
        </p:nvPicPr>
        <p:blipFill rotWithShape="1">
          <a:blip r:embed="rId3">
            <a:alphaModFix/>
          </a:blip>
          <a:srcRect/>
          <a:stretch/>
        </p:blipFill>
        <p:spPr>
          <a:xfrm>
            <a:off x="0" y="-27384"/>
            <a:ext cx="9180512" cy="6858000"/>
          </a:xfrm>
          <a:prstGeom prst="rect">
            <a:avLst/>
          </a:prstGeom>
          <a:noFill/>
          <a:ln>
            <a:noFill/>
          </a:ln>
        </p:spPr>
      </p:pic>
      <p:sp>
        <p:nvSpPr>
          <p:cNvPr id="232" name="Shape 232"/>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lvl="0">
              <a:spcBef>
                <a:spcPts val="0"/>
              </a:spcBef>
              <a:buClr>
                <a:schemeClr val="lt1"/>
              </a:buClr>
              <a:buSzPct val="25000"/>
            </a:pPr>
            <a:r>
              <a:rPr lang="it-IT" altLang="it-IT" sz="2000" b="1" dirty="0">
                <a:solidFill>
                  <a:schemeClr val="bg1"/>
                </a:solidFill>
                <a:latin typeface="Helvetica" panose="020B0604020202020204" pitchFamily="34" charset="0"/>
                <a:cs typeface="Helvetica" panose="020B0604020202020204" pitchFamily="34" charset="0"/>
              </a:rPr>
              <a:t>COMUNICACIÓN EN REDES SOCIALES</a:t>
            </a:r>
            <a:endParaRPr lang="en-US" sz="1000" b="1" i="0" u="none" strike="noStrike" cap="none" dirty="0">
              <a:solidFill>
                <a:schemeClr val="lt1"/>
              </a:solidFill>
              <a:latin typeface="Helvetica Neue"/>
              <a:ea typeface="Helvetica Neue"/>
              <a:cs typeface="Helvetica Neue"/>
              <a:sym typeface="Helvetica Neue"/>
            </a:endParaRPr>
          </a:p>
        </p:txBody>
      </p:sp>
      <p:sp>
        <p:nvSpPr>
          <p:cNvPr id="233" name="Shape 233"/>
          <p:cNvSpPr/>
          <p:nvPr/>
        </p:nvSpPr>
        <p:spPr>
          <a:xfrm>
            <a:off x="3779912" y="6093296"/>
            <a:ext cx="1296143" cy="159459"/>
          </a:xfrm>
          <a:prstGeom prst="rect">
            <a:avLst/>
          </a:prstGeom>
          <a:solidFill>
            <a:schemeClr val="lt1"/>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234" name="Shape 234"/>
          <p:cNvSpPr txBox="1"/>
          <p:nvPr/>
        </p:nvSpPr>
        <p:spPr>
          <a:xfrm>
            <a:off x="160153" y="2236981"/>
            <a:ext cx="8229600" cy="615954"/>
          </a:xfrm>
          <a:prstGeom prst="rect">
            <a:avLst/>
          </a:prstGeom>
          <a:noFill/>
          <a:ln>
            <a:noFill/>
          </a:ln>
        </p:spPr>
        <p:txBody>
          <a:bodyPr lIns="91425" tIns="45700" rIns="91425" bIns="45700" anchor="ctr" anchorCtr="0">
            <a:noAutofit/>
          </a:bodyPr>
          <a:lstStyle/>
          <a:p>
            <a:pPr marL="0" marR="0" lvl="0" indent="0" algn="l" rtl="0">
              <a:spcBef>
                <a:spcPts val="0"/>
              </a:spcBef>
              <a:buClr>
                <a:schemeClr val="dk1"/>
              </a:buClr>
              <a:buSzPct val="25000"/>
              <a:buFont typeface="Helvetica Neue"/>
              <a:buNone/>
            </a:pPr>
            <a:r>
              <a:rPr lang="en-US" sz="2000" b="1">
                <a:solidFill>
                  <a:schemeClr val="dk1"/>
                </a:solidFill>
                <a:latin typeface="Helvetica Neue"/>
                <a:ea typeface="Helvetica Neue"/>
                <a:cs typeface="Helvetica Neue"/>
                <a:sym typeface="Helvetica Neue"/>
              </a:rPr>
              <a:t>Facebook</a:t>
            </a:r>
            <a:r>
              <a:rPr lang="en-US" sz="1000" b="1">
                <a:solidFill>
                  <a:schemeClr val="lt1"/>
                </a:solidFill>
                <a:latin typeface="Helvetica Neue"/>
                <a:ea typeface="Helvetica Neue"/>
                <a:cs typeface="Helvetica Neue"/>
                <a:sym typeface="Helvetica Neue"/>
              </a:rPr>
              <a:t>the talent recruiters/companies </a:t>
            </a:r>
          </a:p>
        </p:txBody>
      </p:sp>
      <p:sp>
        <p:nvSpPr>
          <p:cNvPr id="235" name="Shape 235"/>
          <p:cNvSpPr txBox="1"/>
          <p:nvPr/>
        </p:nvSpPr>
        <p:spPr>
          <a:xfrm>
            <a:off x="251519" y="2882444"/>
            <a:ext cx="8568951" cy="1877437"/>
          </a:xfrm>
          <a:prstGeom prst="rect">
            <a:avLst/>
          </a:prstGeom>
          <a:noFill/>
          <a:ln>
            <a:noFill/>
          </a:ln>
        </p:spPr>
        <p:txBody>
          <a:bodyPr lIns="91425" tIns="45700" rIns="91425" bIns="45700" anchor="t" anchorCtr="0">
            <a:noAutofit/>
          </a:bodyPr>
          <a:lstStyle/>
          <a:p>
            <a:pPr lvl="0">
              <a:buSzPct val="25000"/>
            </a:pPr>
            <a:r>
              <a:rPr lang="es-ES" sz="1400" dirty="0">
                <a:latin typeface="Helvetica"/>
                <a:cs typeface="Helvetica"/>
              </a:rPr>
              <a:t>Muchos buscadores de empleo piensan que los [reclutadores] usan las redes sociales para ver cómo </a:t>
            </a:r>
            <a:r>
              <a:rPr lang="es-ES" sz="1400" dirty="0" smtClean="0">
                <a:latin typeface="Helvetica"/>
                <a:cs typeface="Helvetica"/>
              </a:rPr>
              <a:t>es el candidato y </a:t>
            </a:r>
            <a:r>
              <a:rPr lang="es-ES" sz="1400" dirty="0">
                <a:latin typeface="Helvetica"/>
                <a:cs typeface="Helvetica"/>
              </a:rPr>
              <a:t>para ver cómo son sus amigos. Personalmente, me importaría menos lo que </a:t>
            </a:r>
            <a:r>
              <a:rPr lang="es-ES" sz="1400" dirty="0" smtClean="0">
                <a:latin typeface="Helvetica"/>
                <a:cs typeface="Helvetica"/>
              </a:rPr>
              <a:t>parece, </a:t>
            </a:r>
            <a:r>
              <a:rPr lang="es-ES" sz="1400" dirty="0">
                <a:latin typeface="Helvetica"/>
                <a:cs typeface="Helvetica"/>
              </a:rPr>
              <a:t>pero me importa </a:t>
            </a:r>
            <a:r>
              <a:rPr lang="es-ES" sz="1400" dirty="0" smtClean="0">
                <a:latin typeface="Helvetica"/>
                <a:cs typeface="Helvetica"/>
              </a:rPr>
              <a:t>cómo suena"</a:t>
            </a:r>
            <a:r>
              <a:rPr lang="es-ES" sz="1400" dirty="0">
                <a:latin typeface="Helvetica"/>
                <a:cs typeface="Helvetica"/>
              </a:rPr>
              <a:t>, dice el reclutador </a:t>
            </a:r>
            <a:r>
              <a:rPr lang="es-ES" sz="1400" dirty="0" err="1">
                <a:latin typeface="Helvetica"/>
                <a:cs typeface="Helvetica"/>
              </a:rPr>
              <a:t>Abby</a:t>
            </a:r>
            <a:r>
              <a:rPr lang="es-ES" sz="1400" dirty="0">
                <a:latin typeface="Helvetica"/>
                <a:cs typeface="Helvetica"/>
              </a:rPr>
              <a:t> </a:t>
            </a:r>
            <a:r>
              <a:rPr lang="es-ES" sz="1400" dirty="0" err="1">
                <a:latin typeface="Helvetica"/>
                <a:cs typeface="Helvetica"/>
              </a:rPr>
              <a:t>Kohut</a:t>
            </a:r>
            <a:r>
              <a:rPr lang="es-ES" sz="1400" dirty="0">
                <a:latin typeface="Helvetica"/>
                <a:cs typeface="Helvetica"/>
              </a:rPr>
              <a:t>.</a:t>
            </a:r>
            <a:br>
              <a:rPr lang="es-ES" sz="1400" dirty="0">
                <a:latin typeface="Helvetica"/>
                <a:cs typeface="Helvetica"/>
              </a:rPr>
            </a:br>
            <a:endParaRPr lang="es-ES" sz="1400" dirty="0" smtClean="0">
              <a:latin typeface="Helvetica"/>
              <a:cs typeface="Helvetica"/>
            </a:endParaRPr>
          </a:p>
          <a:p>
            <a:pPr lvl="0">
              <a:buSzPct val="25000"/>
            </a:pPr>
            <a:r>
              <a:rPr lang="es-ES" sz="1400" dirty="0" smtClean="0">
                <a:latin typeface="Helvetica"/>
                <a:cs typeface="Helvetica"/>
              </a:rPr>
              <a:t>"</a:t>
            </a:r>
            <a:r>
              <a:rPr lang="es-ES" sz="1400" dirty="0">
                <a:latin typeface="Helvetica"/>
                <a:cs typeface="Helvetica"/>
              </a:rPr>
              <a:t>Usar </a:t>
            </a:r>
            <a:r>
              <a:rPr lang="es-ES" sz="1400" dirty="0" smtClean="0">
                <a:latin typeface="Helvetica"/>
                <a:cs typeface="Helvetica"/>
              </a:rPr>
              <a:t>un mal </a:t>
            </a:r>
            <a:r>
              <a:rPr lang="es-ES" sz="1400" dirty="0">
                <a:latin typeface="Helvetica"/>
                <a:cs typeface="Helvetica"/>
              </a:rPr>
              <a:t>lenguaje o hablar mal de la gente o quejarse constantemente no </a:t>
            </a:r>
            <a:r>
              <a:rPr lang="es-ES" sz="1400" dirty="0" smtClean="0">
                <a:latin typeface="Helvetica"/>
                <a:cs typeface="Helvetica"/>
              </a:rPr>
              <a:t>te hará  ganar </a:t>
            </a:r>
            <a:r>
              <a:rPr lang="es-ES" sz="1400" dirty="0">
                <a:latin typeface="Helvetica"/>
                <a:cs typeface="Helvetica"/>
              </a:rPr>
              <a:t>puntos con los reclutadores".</a:t>
            </a:r>
            <a:br>
              <a:rPr lang="es-ES" sz="1400" dirty="0">
                <a:latin typeface="Helvetica"/>
                <a:cs typeface="Helvetica"/>
              </a:rPr>
            </a:br>
            <a:r>
              <a:rPr lang="es-ES" sz="1400" dirty="0" err="1">
                <a:latin typeface="Helvetica"/>
                <a:cs typeface="Helvetica"/>
              </a:rPr>
              <a:t>Kohut</a:t>
            </a:r>
            <a:r>
              <a:rPr lang="es-ES" sz="1400" dirty="0">
                <a:latin typeface="Helvetica"/>
                <a:cs typeface="Helvetica"/>
              </a:rPr>
              <a:t> añade, </a:t>
            </a:r>
            <a:r>
              <a:rPr lang="es-ES" sz="1400" dirty="0" smtClean="0">
                <a:latin typeface="Helvetica"/>
                <a:cs typeface="Helvetica"/>
              </a:rPr>
              <a:t>revisa tu </a:t>
            </a:r>
            <a:r>
              <a:rPr lang="es-ES" sz="1400" dirty="0">
                <a:latin typeface="Helvetica"/>
                <a:cs typeface="Helvetica"/>
              </a:rPr>
              <a:t>gramática y ortografía para </a:t>
            </a:r>
            <a:r>
              <a:rPr lang="es-ES" sz="1400" dirty="0" smtClean="0">
                <a:latin typeface="Helvetica"/>
                <a:cs typeface="Helvetica"/>
              </a:rPr>
              <a:t>asegurarte </a:t>
            </a:r>
            <a:r>
              <a:rPr lang="es-ES" sz="1400" dirty="0">
                <a:latin typeface="Helvetica"/>
                <a:cs typeface="Helvetica"/>
              </a:rPr>
              <a:t>de que es </a:t>
            </a:r>
            <a:r>
              <a:rPr lang="es-ES" sz="1400" dirty="0" smtClean="0">
                <a:latin typeface="Helvetica"/>
                <a:cs typeface="Helvetica"/>
              </a:rPr>
              <a:t>perfecta.</a:t>
            </a:r>
            <a:endParaRPr sz="1800" dirty="0">
              <a:solidFill>
                <a:schemeClr val="dk1"/>
              </a:solidFill>
              <a:latin typeface="Helvetica"/>
              <a:ea typeface="Calibri"/>
              <a:cs typeface="Helvetica"/>
              <a:sym typeface="Calibri"/>
            </a:endParaRPr>
          </a:p>
        </p:txBody>
      </p:sp>
      <p:pic>
        <p:nvPicPr>
          <p:cNvPr id="236" name="Shape 236" descr="grammar.jpg"/>
          <p:cNvPicPr preferRelativeResize="0"/>
          <p:nvPr/>
        </p:nvPicPr>
        <p:blipFill rotWithShape="1">
          <a:blip r:embed="rId4">
            <a:alphaModFix/>
          </a:blip>
          <a:srcRect/>
          <a:stretch/>
        </p:blipFill>
        <p:spPr>
          <a:xfrm>
            <a:off x="5801830" y="4437112"/>
            <a:ext cx="2884970" cy="2163727"/>
          </a:xfrm>
          <a:prstGeom prst="rect">
            <a:avLst/>
          </a:prstGeom>
          <a:noFill/>
          <a:ln>
            <a:noFill/>
          </a:ln>
        </p:spPr>
      </p:pic>
    </p:spTree>
    <p:extLst>
      <p:ext uri="{BB962C8B-B14F-4D97-AF65-F5344CB8AC3E}">
        <p14:creationId xmlns:p14="http://schemas.microsoft.com/office/powerpoint/2010/main" val="3726446824"/>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pic>
        <p:nvPicPr>
          <p:cNvPr id="241" name="Shape 241"/>
          <p:cNvPicPr preferRelativeResize="0"/>
          <p:nvPr/>
        </p:nvPicPr>
        <p:blipFill rotWithShape="1">
          <a:blip r:embed="rId3">
            <a:alphaModFix/>
          </a:blip>
          <a:srcRect/>
          <a:stretch/>
        </p:blipFill>
        <p:spPr>
          <a:xfrm>
            <a:off x="-36512" y="0"/>
            <a:ext cx="9180512" cy="6858000"/>
          </a:xfrm>
          <a:prstGeom prst="rect">
            <a:avLst/>
          </a:prstGeom>
          <a:noFill/>
          <a:ln>
            <a:noFill/>
          </a:ln>
        </p:spPr>
      </p:pic>
      <p:sp>
        <p:nvSpPr>
          <p:cNvPr id="242" name="Shape 242"/>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lvl="0">
              <a:spcBef>
                <a:spcPts val="0"/>
              </a:spcBef>
              <a:buClr>
                <a:schemeClr val="lt1"/>
              </a:buClr>
              <a:buSzPct val="25000"/>
            </a:pPr>
            <a:r>
              <a:rPr lang="it-IT" altLang="it-IT" sz="2000" b="1" dirty="0">
                <a:solidFill>
                  <a:schemeClr val="bg1"/>
                </a:solidFill>
                <a:latin typeface="Helvetica" panose="020B0604020202020204" pitchFamily="34" charset="0"/>
                <a:cs typeface="Helvetica" panose="020B0604020202020204" pitchFamily="34" charset="0"/>
              </a:rPr>
              <a:t>COMUNICACIÓN EN REDES SOCIALES</a:t>
            </a:r>
            <a:endParaRPr lang="en-US" sz="1000" b="1" i="0" u="none" strike="noStrike" cap="none" dirty="0">
              <a:solidFill>
                <a:schemeClr val="lt1"/>
              </a:solidFill>
              <a:latin typeface="Helvetica Neue"/>
              <a:ea typeface="Helvetica Neue"/>
              <a:cs typeface="Helvetica Neue"/>
              <a:sym typeface="Helvetica Neue"/>
            </a:endParaRPr>
          </a:p>
        </p:txBody>
      </p:sp>
      <p:sp>
        <p:nvSpPr>
          <p:cNvPr id="243" name="Shape 243"/>
          <p:cNvSpPr/>
          <p:nvPr/>
        </p:nvSpPr>
        <p:spPr>
          <a:xfrm>
            <a:off x="3779912" y="6093296"/>
            <a:ext cx="1296143" cy="159459"/>
          </a:xfrm>
          <a:prstGeom prst="rect">
            <a:avLst/>
          </a:prstGeom>
          <a:solidFill>
            <a:schemeClr val="lt1"/>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244" name="Shape 244"/>
          <p:cNvSpPr txBox="1"/>
          <p:nvPr/>
        </p:nvSpPr>
        <p:spPr>
          <a:xfrm>
            <a:off x="160153" y="2236981"/>
            <a:ext cx="8229600" cy="471939"/>
          </a:xfrm>
          <a:prstGeom prst="rect">
            <a:avLst/>
          </a:prstGeom>
          <a:noFill/>
          <a:ln>
            <a:noFill/>
          </a:ln>
        </p:spPr>
        <p:txBody>
          <a:bodyPr lIns="91425" tIns="45700" rIns="91425" bIns="45700" anchor="ctr" anchorCtr="0">
            <a:noAutofit/>
          </a:bodyPr>
          <a:lstStyle/>
          <a:p>
            <a:pPr marL="0" marR="0" lvl="0" indent="0" algn="l" rtl="0">
              <a:spcBef>
                <a:spcPts val="0"/>
              </a:spcBef>
              <a:buClr>
                <a:schemeClr val="dk1"/>
              </a:buClr>
              <a:buSzPct val="25000"/>
              <a:buFont typeface="Helvetica Neue"/>
              <a:buNone/>
            </a:pPr>
            <a:r>
              <a:rPr lang="en-US" sz="2000" b="1">
                <a:solidFill>
                  <a:schemeClr val="dk1"/>
                </a:solidFill>
                <a:latin typeface="Helvetica Neue"/>
                <a:ea typeface="Helvetica Neue"/>
                <a:cs typeface="Helvetica Neue"/>
                <a:sym typeface="Helvetica Neue"/>
              </a:rPr>
              <a:t>Facebook</a:t>
            </a:r>
            <a:r>
              <a:rPr lang="en-US" sz="1000" b="1">
                <a:solidFill>
                  <a:schemeClr val="lt1"/>
                </a:solidFill>
                <a:latin typeface="Helvetica Neue"/>
                <a:ea typeface="Helvetica Neue"/>
                <a:cs typeface="Helvetica Neue"/>
                <a:sym typeface="Helvetica Neue"/>
              </a:rPr>
              <a:t>the talent recruiters/companies </a:t>
            </a:r>
          </a:p>
        </p:txBody>
      </p:sp>
      <p:sp>
        <p:nvSpPr>
          <p:cNvPr id="245" name="Shape 245"/>
          <p:cNvSpPr txBox="1"/>
          <p:nvPr/>
        </p:nvSpPr>
        <p:spPr>
          <a:xfrm>
            <a:off x="251519" y="2780927"/>
            <a:ext cx="8496944" cy="1440161"/>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400" b="1" dirty="0" smtClean="0">
                <a:solidFill>
                  <a:schemeClr val="dk1"/>
                </a:solidFill>
                <a:latin typeface="Helvetica"/>
                <a:ea typeface="Helvetica Neue"/>
                <a:cs typeface="Helvetica"/>
                <a:sym typeface="Helvetica Neue"/>
              </a:rPr>
              <a:t>No </a:t>
            </a:r>
            <a:r>
              <a:rPr lang="en-US" sz="1400" b="1" dirty="0" err="1" smtClean="0">
                <a:solidFill>
                  <a:schemeClr val="dk1"/>
                </a:solidFill>
                <a:latin typeface="Helvetica"/>
                <a:ea typeface="Helvetica Neue"/>
                <a:cs typeface="Helvetica"/>
                <a:sym typeface="Helvetica Neue"/>
              </a:rPr>
              <a:t>muestres</a:t>
            </a:r>
            <a:r>
              <a:rPr lang="en-US" sz="1400" b="1" dirty="0" smtClean="0">
                <a:solidFill>
                  <a:schemeClr val="dk1"/>
                </a:solidFill>
                <a:latin typeface="Helvetica"/>
                <a:ea typeface="Helvetica Neue"/>
                <a:cs typeface="Helvetica"/>
                <a:sym typeface="Helvetica Neue"/>
              </a:rPr>
              <a:t> </a:t>
            </a:r>
            <a:r>
              <a:rPr lang="en-US" sz="1400" b="1" dirty="0" err="1" smtClean="0">
                <a:solidFill>
                  <a:schemeClr val="dk1"/>
                </a:solidFill>
                <a:latin typeface="Helvetica"/>
                <a:ea typeface="Helvetica Neue"/>
                <a:cs typeface="Helvetica"/>
                <a:sym typeface="Helvetica Neue"/>
              </a:rPr>
              <a:t>tu</a:t>
            </a:r>
            <a:r>
              <a:rPr lang="en-US" sz="1400" b="1" dirty="0" smtClean="0">
                <a:solidFill>
                  <a:schemeClr val="dk1"/>
                </a:solidFill>
                <a:latin typeface="Helvetica"/>
                <a:ea typeface="Helvetica Neue"/>
                <a:cs typeface="Helvetica"/>
                <a:sym typeface="Helvetica Neue"/>
              </a:rPr>
              <a:t> </a:t>
            </a:r>
            <a:r>
              <a:rPr lang="en-US" sz="1400" b="1" dirty="0" err="1" smtClean="0">
                <a:solidFill>
                  <a:schemeClr val="dk1"/>
                </a:solidFill>
                <a:latin typeface="Helvetica"/>
                <a:ea typeface="Helvetica Neue"/>
                <a:cs typeface="Helvetica"/>
                <a:sym typeface="Helvetica Neue"/>
              </a:rPr>
              <a:t>faceta</a:t>
            </a:r>
            <a:r>
              <a:rPr lang="en-US" sz="1400" b="1" dirty="0" smtClean="0">
                <a:solidFill>
                  <a:schemeClr val="dk1"/>
                </a:solidFill>
                <a:latin typeface="Helvetica"/>
                <a:ea typeface="Helvetica Neue"/>
                <a:cs typeface="Helvetica"/>
                <a:sym typeface="Helvetica Neue"/>
              </a:rPr>
              <a:t> </a:t>
            </a:r>
            <a:r>
              <a:rPr lang="en-US" sz="1400" b="1" dirty="0" err="1" smtClean="0">
                <a:solidFill>
                  <a:schemeClr val="dk1"/>
                </a:solidFill>
                <a:latin typeface="Helvetica"/>
                <a:ea typeface="Helvetica Neue"/>
                <a:cs typeface="Helvetica"/>
                <a:sym typeface="Helvetica Neue"/>
              </a:rPr>
              <a:t>fiestera</a:t>
            </a:r>
            <a:endParaRPr lang="en-US" sz="1400" b="1" dirty="0">
              <a:solidFill>
                <a:schemeClr val="dk1"/>
              </a:solidFill>
              <a:latin typeface="Helvetica"/>
              <a:ea typeface="Helvetica Neue"/>
              <a:cs typeface="Helvetica"/>
              <a:sym typeface="Helvetica Neue"/>
            </a:endParaRPr>
          </a:p>
          <a:p>
            <a:pPr marL="0" marR="0" lvl="0" indent="0" algn="l" rtl="0">
              <a:spcBef>
                <a:spcPts val="0"/>
              </a:spcBef>
              <a:buSzPct val="25000"/>
              <a:buNone/>
            </a:pPr>
            <a:r>
              <a:rPr lang="en-US" sz="1400" dirty="0" smtClean="0">
                <a:solidFill>
                  <a:schemeClr val="dk1"/>
                </a:solidFill>
                <a:latin typeface="Helvetica"/>
                <a:ea typeface="Helvetica Neue"/>
                <a:cs typeface="Helvetica"/>
                <a:sym typeface="Helvetica Neue"/>
              </a:rPr>
              <a:t>”Los </a:t>
            </a:r>
            <a:r>
              <a:rPr lang="en-US" sz="1400" dirty="0" err="1" smtClean="0">
                <a:solidFill>
                  <a:schemeClr val="dk1"/>
                </a:solidFill>
                <a:latin typeface="Helvetica"/>
                <a:ea typeface="Helvetica Neue"/>
                <a:cs typeface="Helvetica"/>
                <a:sym typeface="Helvetica Neue"/>
              </a:rPr>
              <a:t>reclutadores</a:t>
            </a:r>
            <a:r>
              <a:rPr lang="en-US" sz="1400" dirty="0" smtClean="0">
                <a:solidFill>
                  <a:schemeClr val="dk1"/>
                </a:solidFill>
                <a:latin typeface="Helvetica"/>
                <a:ea typeface="Helvetica Neue"/>
                <a:cs typeface="Helvetica"/>
                <a:sym typeface="Helvetica Neue"/>
              </a:rPr>
              <a:t> </a:t>
            </a:r>
            <a:r>
              <a:rPr lang="en-US" sz="1400" dirty="0" err="1" smtClean="0">
                <a:solidFill>
                  <a:schemeClr val="dk1"/>
                </a:solidFill>
                <a:latin typeface="Helvetica"/>
                <a:ea typeface="Helvetica Neue"/>
                <a:cs typeface="Helvetica"/>
                <a:sym typeface="Helvetica Neue"/>
              </a:rPr>
              <a:t>entienden</a:t>
            </a:r>
            <a:r>
              <a:rPr lang="en-US" sz="1400" dirty="0" smtClean="0">
                <a:solidFill>
                  <a:schemeClr val="dk1"/>
                </a:solidFill>
                <a:latin typeface="Helvetica"/>
                <a:ea typeface="Helvetica Neue"/>
                <a:cs typeface="Helvetica"/>
                <a:sym typeface="Helvetica Neue"/>
              </a:rPr>
              <a:t> </a:t>
            </a:r>
            <a:r>
              <a:rPr lang="en-US" sz="1400" dirty="0" err="1" smtClean="0">
                <a:solidFill>
                  <a:schemeClr val="dk1"/>
                </a:solidFill>
                <a:latin typeface="Helvetica"/>
                <a:ea typeface="Helvetica Neue"/>
                <a:cs typeface="Helvetica"/>
                <a:sym typeface="Helvetica Neue"/>
              </a:rPr>
              <a:t>que</a:t>
            </a:r>
            <a:r>
              <a:rPr lang="en-US" sz="1400" dirty="0" smtClean="0">
                <a:solidFill>
                  <a:schemeClr val="dk1"/>
                </a:solidFill>
                <a:latin typeface="Helvetica"/>
                <a:ea typeface="Helvetica Neue"/>
                <a:cs typeface="Helvetica"/>
                <a:sym typeface="Helvetica Neue"/>
              </a:rPr>
              <a:t> la </a:t>
            </a:r>
            <a:r>
              <a:rPr lang="en-US" sz="1400" dirty="0" err="1" smtClean="0">
                <a:solidFill>
                  <a:schemeClr val="dk1"/>
                </a:solidFill>
                <a:latin typeface="Helvetica"/>
                <a:ea typeface="Helvetica Neue"/>
                <a:cs typeface="Helvetica"/>
                <a:sym typeface="Helvetica Neue"/>
              </a:rPr>
              <a:t>gente</a:t>
            </a:r>
            <a:r>
              <a:rPr lang="en-US" sz="1400" dirty="0" smtClean="0">
                <a:solidFill>
                  <a:schemeClr val="dk1"/>
                </a:solidFill>
                <a:latin typeface="Helvetica"/>
                <a:ea typeface="Helvetica Neue"/>
                <a:cs typeface="Helvetica"/>
                <a:sym typeface="Helvetica Neue"/>
              </a:rPr>
              <a:t> </a:t>
            </a:r>
            <a:r>
              <a:rPr lang="en-US" sz="1400" dirty="0" err="1" smtClean="0">
                <a:solidFill>
                  <a:schemeClr val="dk1"/>
                </a:solidFill>
                <a:latin typeface="Helvetica"/>
                <a:ea typeface="Helvetica Neue"/>
                <a:cs typeface="Helvetica"/>
                <a:sym typeface="Helvetica Neue"/>
              </a:rPr>
              <a:t>tiene</a:t>
            </a:r>
            <a:r>
              <a:rPr lang="en-US" sz="1400" dirty="0" smtClean="0">
                <a:solidFill>
                  <a:schemeClr val="dk1"/>
                </a:solidFill>
                <a:latin typeface="Helvetica"/>
                <a:ea typeface="Helvetica Neue"/>
                <a:cs typeface="Helvetica"/>
                <a:sym typeface="Helvetica Neue"/>
              </a:rPr>
              <a:t> </a:t>
            </a:r>
            <a:r>
              <a:rPr lang="en-US" sz="1400" dirty="0" err="1" smtClean="0">
                <a:solidFill>
                  <a:schemeClr val="dk1"/>
                </a:solidFill>
                <a:latin typeface="Helvetica"/>
                <a:ea typeface="Helvetica Neue"/>
                <a:cs typeface="Helvetica"/>
                <a:sym typeface="Helvetica Neue"/>
              </a:rPr>
              <a:t>vida</a:t>
            </a:r>
            <a:r>
              <a:rPr lang="en-US" sz="1400" dirty="0" smtClean="0">
                <a:solidFill>
                  <a:schemeClr val="dk1"/>
                </a:solidFill>
                <a:latin typeface="Helvetica"/>
                <a:ea typeface="Helvetica Neue"/>
                <a:cs typeface="Helvetica"/>
                <a:sym typeface="Helvetica Neue"/>
              </a:rPr>
              <a:t> social, </a:t>
            </a:r>
            <a:r>
              <a:rPr lang="en-US" sz="1400" dirty="0" err="1" smtClean="0">
                <a:solidFill>
                  <a:schemeClr val="dk1"/>
                </a:solidFill>
                <a:latin typeface="Helvetica"/>
                <a:ea typeface="Helvetica Neue"/>
                <a:cs typeface="Helvetica"/>
                <a:sym typeface="Helvetica Neue"/>
              </a:rPr>
              <a:t>así</a:t>
            </a:r>
            <a:r>
              <a:rPr lang="en-US" sz="1400" dirty="0" smtClean="0">
                <a:solidFill>
                  <a:schemeClr val="dk1"/>
                </a:solidFill>
                <a:latin typeface="Helvetica"/>
                <a:ea typeface="Helvetica Neue"/>
                <a:cs typeface="Helvetica"/>
                <a:sym typeface="Helvetica Neue"/>
              </a:rPr>
              <a:t> </a:t>
            </a:r>
            <a:r>
              <a:rPr lang="en-US" sz="1400" dirty="0" err="1" smtClean="0">
                <a:solidFill>
                  <a:schemeClr val="dk1"/>
                </a:solidFill>
                <a:latin typeface="Helvetica"/>
                <a:ea typeface="Helvetica Neue"/>
                <a:cs typeface="Helvetica"/>
                <a:sym typeface="Helvetica Neue"/>
              </a:rPr>
              <a:t>que</a:t>
            </a:r>
            <a:r>
              <a:rPr lang="en-US" sz="1400" dirty="0" smtClean="0">
                <a:solidFill>
                  <a:schemeClr val="dk1"/>
                </a:solidFill>
                <a:latin typeface="Helvetica"/>
                <a:ea typeface="Helvetica Neue"/>
                <a:cs typeface="Helvetica"/>
                <a:sym typeface="Helvetica Neue"/>
              </a:rPr>
              <a:t> </a:t>
            </a:r>
            <a:r>
              <a:rPr lang="en-US" sz="1400" dirty="0" err="1" smtClean="0">
                <a:solidFill>
                  <a:schemeClr val="dk1"/>
                </a:solidFill>
                <a:latin typeface="Helvetica"/>
                <a:ea typeface="Helvetica Neue"/>
                <a:cs typeface="Helvetica"/>
                <a:sym typeface="Helvetica Neue"/>
              </a:rPr>
              <a:t>una</a:t>
            </a:r>
            <a:r>
              <a:rPr lang="en-US" sz="1400" dirty="0" smtClean="0">
                <a:solidFill>
                  <a:schemeClr val="dk1"/>
                </a:solidFill>
                <a:latin typeface="Helvetica"/>
                <a:ea typeface="Helvetica Neue"/>
                <a:cs typeface="Helvetica"/>
                <a:sym typeface="Helvetica Neue"/>
              </a:rPr>
              <a:t> </a:t>
            </a:r>
            <a:r>
              <a:rPr lang="en-US" sz="1400" dirty="0" err="1" smtClean="0">
                <a:solidFill>
                  <a:schemeClr val="dk1"/>
                </a:solidFill>
                <a:latin typeface="Helvetica"/>
                <a:ea typeface="Helvetica Neue"/>
                <a:cs typeface="Helvetica"/>
                <a:sym typeface="Helvetica Neue"/>
              </a:rPr>
              <a:t>foto</a:t>
            </a:r>
            <a:r>
              <a:rPr lang="en-US" sz="1400" dirty="0" smtClean="0">
                <a:solidFill>
                  <a:schemeClr val="dk1"/>
                </a:solidFill>
                <a:latin typeface="Helvetica"/>
                <a:ea typeface="Helvetica Neue"/>
                <a:cs typeface="Helvetica"/>
                <a:sym typeface="Helvetica Neue"/>
              </a:rPr>
              <a:t> </a:t>
            </a:r>
            <a:r>
              <a:rPr lang="en-US" sz="1400" dirty="0" err="1" smtClean="0">
                <a:solidFill>
                  <a:schemeClr val="dk1"/>
                </a:solidFill>
                <a:latin typeface="Helvetica"/>
                <a:ea typeface="Helvetica Neue"/>
                <a:cs typeface="Helvetica"/>
                <a:sym typeface="Helvetica Neue"/>
              </a:rPr>
              <a:t>ocasional</a:t>
            </a:r>
            <a:r>
              <a:rPr lang="en-US" sz="1400" dirty="0" smtClean="0">
                <a:solidFill>
                  <a:schemeClr val="dk1"/>
                </a:solidFill>
                <a:latin typeface="Helvetica"/>
                <a:ea typeface="Helvetica Neue"/>
                <a:cs typeface="Helvetica"/>
                <a:sym typeface="Helvetica Neue"/>
              </a:rPr>
              <a:t> </a:t>
            </a:r>
            <a:r>
              <a:rPr lang="en-US" sz="1400" dirty="0" err="1" smtClean="0">
                <a:solidFill>
                  <a:schemeClr val="dk1"/>
                </a:solidFill>
                <a:latin typeface="Helvetica"/>
                <a:ea typeface="Helvetica Neue"/>
                <a:cs typeface="Helvetica"/>
                <a:sym typeface="Helvetica Neue"/>
              </a:rPr>
              <a:t>sobre</a:t>
            </a:r>
            <a:r>
              <a:rPr lang="en-US" sz="1400" dirty="0" smtClean="0">
                <a:solidFill>
                  <a:schemeClr val="dk1"/>
                </a:solidFill>
                <a:latin typeface="Helvetica"/>
                <a:ea typeface="Helvetica Neue"/>
                <a:cs typeface="Helvetica"/>
                <a:sym typeface="Helvetica Neue"/>
              </a:rPr>
              <a:t> </a:t>
            </a:r>
            <a:r>
              <a:rPr lang="en-US" sz="1400" dirty="0" err="1" smtClean="0">
                <a:solidFill>
                  <a:schemeClr val="dk1"/>
                </a:solidFill>
                <a:latin typeface="Helvetica"/>
                <a:ea typeface="Helvetica Neue"/>
                <a:cs typeface="Helvetica"/>
                <a:sym typeface="Helvetica Neue"/>
              </a:rPr>
              <a:t>las</a:t>
            </a:r>
            <a:r>
              <a:rPr lang="en-US" sz="1400" dirty="0">
                <a:solidFill>
                  <a:schemeClr val="dk1"/>
                </a:solidFill>
                <a:latin typeface="Helvetica"/>
                <a:ea typeface="Helvetica Neue"/>
                <a:cs typeface="Helvetica"/>
                <a:sym typeface="Helvetica Neue"/>
              </a:rPr>
              <a:t> </a:t>
            </a:r>
            <a:r>
              <a:rPr lang="en-US" sz="1400" dirty="0" smtClean="0">
                <a:solidFill>
                  <a:schemeClr val="dk1"/>
                </a:solidFill>
                <a:latin typeface="Helvetica"/>
                <a:ea typeface="Helvetica Neue"/>
                <a:cs typeface="Helvetica"/>
                <a:sym typeface="Helvetica Neue"/>
              </a:rPr>
              <a:t>fiestas </a:t>
            </a:r>
            <a:r>
              <a:rPr lang="en-US" sz="1400" dirty="0" err="1" smtClean="0">
                <a:solidFill>
                  <a:schemeClr val="dk1"/>
                </a:solidFill>
                <a:latin typeface="Helvetica"/>
                <a:ea typeface="Helvetica Neue"/>
                <a:cs typeface="Helvetica"/>
                <a:sym typeface="Helvetica Neue"/>
              </a:rPr>
              <a:t>está</a:t>
            </a:r>
            <a:r>
              <a:rPr lang="en-US" sz="1400" dirty="0" smtClean="0">
                <a:solidFill>
                  <a:schemeClr val="dk1"/>
                </a:solidFill>
                <a:latin typeface="Helvetica"/>
                <a:ea typeface="Helvetica Neue"/>
                <a:cs typeface="Helvetica"/>
                <a:sym typeface="Helvetica Neue"/>
              </a:rPr>
              <a:t> </a:t>
            </a:r>
            <a:r>
              <a:rPr lang="en-US" sz="1400" dirty="0" err="1" smtClean="0">
                <a:solidFill>
                  <a:schemeClr val="dk1"/>
                </a:solidFill>
                <a:latin typeface="Helvetica"/>
                <a:ea typeface="Helvetica Neue"/>
                <a:cs typeface="Helvetica"/>
                <a:sym typeface="Helvetica Neue"/>
              </a:rPr>
              <a:t>bien.Lo</a:t>
            </a:r>
            <a:r>
              <a:rPr lang="en-US" sz="1400" dirty="0" smtClean="0">
                <a:solidFill>
                  <a:schemeClr val="dk1"/>
                </a:solidFill>
                <a:latin typeface="Helvetica"/>
                <a:ea typeface="Helvetica Neue"/>
                <a:cs typeface="Helvetica"/>
                <a:sym typeface="Helvetica Neue"/>
              </a:rPr>
              <a:t> </a:t>
            </a:r>
            <a:r>
              <a:rPr lang="en-US" sz="1400" dirty="0" err="1" smtClean="0">
                <a:solidFill>
                  <a:schemeClr val="dk1"/>
                </a:solidFill>
                <a:latin typeface="Helvetica"/>
                <a:ea typeface="Helvetica Neue"/>
                <a:cs typeface="Helvetica"/>
                <a:sym typeface="Helvetica Neue"/>
              </a:rPr>
              <a:t>que</a:t>
            </a:r>
            <a:r>
              <a:rPr lang="en-US" sz="1400" dirty="0" smtClean="0">
                <a:solidFill>
                  <a:schemeClr val="dk1"/>
                </a:solidFill>
                <a:latin typeface="Helvetica"/>
                <a:ea typeface="Helvetica Neue"/>
                <a:cs typeface="Helvetica"/>
                <a:sym typeface="Helvetica Neue"/>
              </a:rPr>
              <a:t> no </a:t>
            </a:r>
            <a:r>
              <a:rPr lang="en-US" sz="1400" dirty="0" err="1" smtClean="0">
                <a:solidFill>
                  <a:schemeClr val="dk1"/>
                </a:solidFill>
                <a:latin typeface="Helvetica"/>
                <a:ea typeface="Helvetica Neue"/>
                <a:cs typeface="Helvetica"/>
                <a:sym typeface="Helvetica Neue"/>
              </a:rPr>
              <a:t>está</a:t>
            </a:r>
            <a:r>
              <a:rPr lang="en-US" sz="1400" dirty="0" smtClean="0">
                <a:solidFill>
                  <a:schemeClr val="dk1"/>
                </a:solidFill>
                <a:latin typeface="Helvetica"/>
                <a:ea typeface="Helvetica Neue"/>
                <a:cs typeface="Helvetica"/>
                <a:sym typeface="Helvetica Neue"/>
              </a:rPr>
              <a:t> </a:t>
            </a:r>
            <a:r>
              <a:rPr lang="en-US" sz="1400" dirty="0" err="1" smtClean="0">
                <a:solidFill>
                  <a:schemeClr val="dk1"/>
                </a:solidFill>
                <a:latin typeface="Helvetica"/>
                <a:ea typeface="Helvetica Neue"/>
                <a:cs typeface="Helvetica"/>
                <a:sym typeface="Helvetica Neue"/>
              </a:rPr>
              <a:t>bien</a:t>
            </a:r>
            <a:r>
              <a:rPr lang="en-US" sz="1400" dirty="0" smtClean="0">
                <a:solidFill>
                  <a:schemeClr val="dk1"/>
                </a:solidFill>
                <a:latin typeface="Helvetica"/>
                <a:ea typeface="Helvetica Neue"/>
                <a:cs typeface="Helvetica"/>
                <a:sym typeface="Helvetica Neue"/>
              </a:rPr>
              <a:t> </a:t>
            </a:r>
            <a:r>
              <a:rPr lang="en-US" sz="1400" dirty="0" err="1" smtClean="0">
                <a:solidFill>
                  <a:schemeClr val="dk1"/>
                </a:solidFill>
                <a:latin typeface="Helvetica"/>
                <a:ea typeface="Helvetica Neue"/>
                <a:cs typeface="Helvetica"/>
                <a:sym typeface="Helvetica Neue"/>
              </a:rPr>
              <a:t>es</a:t>
            </a:r>
            <a:r>
              <a:rPr lang="en-US" sz="1400" dirty="0" smtClean="0">
                <a:solidFill>
                  <a:schemeClr val="dk1"/>
                </a:solidFill>
                <a:latin typeface="Helvetica"/>
                <a:ea typeface="Helvetica Neue"/>
                <a:cs typeface="Helvetica"/>
                <a:sym typeface="Helvetica Neue"/>
              </a:rPr>
              <a:t> </a:t>
            </a:r>
            <a:r>
              <a:rPr lang="en-US" sz="1400" dirty="0" err="1" smtClean="0">
                <a:solidFill>
                  <a:schemeClr val="dk1"/>
                </a:solidFill>
                <a:latin typeface="Helvetica"/>
                <a:ea typeface="Helvetica Neue"/>
                <a:cs typeface="Helvetica"/>
                <a:sym typeface="Helvetica Neue"/>
              </a:rPr>
              <a:t>publicar</a:t>
            </a:r>
            <a:r>
              <a:rPr lang="en-US" sz="1400" dirty="0" smtClean="0">
                <a:solidFill>
                  <a:schemeClr val="dk1"/>
                </a:solidFill>
                <a:latin typeface="Helvetica"/>
                <a:ea typeface="Helvetica Neue"/>
                <a:cs typeface="Helvetica"/>
                <a:sym typeface="Helvetica Neue"/>
              </a:rPr>
              <a:t> </a:t>
            </a:r>
            <a:r>
              <a:rPr lang="en-US" sz="1400" dirty="0" err="1" smtClean="0">
                <a:solidFill>
                  <a:schemeClr val="dk1"/>
                </a:solidFill>
                <a:latin typeface="Helvetica"/>
                <a:ea typeface="Helvetica Neue"/>
                <a:cs typeface="Helvetica"/>
                <a:sym typeface="Helvetica Neue"/>
              </a:rPr>
              <a:t>sobre</a:t>
            </a:r>
            <a:r>
              <a:rPr lang="en-US" sz="1400" dirty="0" smtClean="0">
                <a:solidFill>
                  <a:schemeClr val="dk1"/>
                </a:solidFill>
                <a:latin typeface="Helvetica"/>
                <a:ea typeface="Helvetica Neue"/>
                <a:cs typeface="Helvetica"/>
                <a:sym typeface="Helvetica Neue"/>
              </a:rPr>
              <a:t> </a:t>
            </a:r>
            <a:r>
              <a:rPr lang="en-US" sz="1400" dirty="0" err="1" smtClean="0">
                <a:solidFill>
                  <a:schemeClr val="dk1"/>
                </a:solidFill>
                <a:latin typeface="Helvetica"/>
                <a:ea typeface="Helvetica Neue"/>
                <a:cs typeface="Helvetica"/>
                <a:sym typeface="Helvetica Neue"/>
              </a:rPr>
              <a:t>drogas</a:t>
            </a:r>
            <a:r>
              <a:rPr lang="en-US" sz="1400" dirty="0" smtClean="0">
                <a:solidFill>
                  <a:schemeClr val="dk1"/>
                </a:solidFill>
                <a:latin typeface="Helvetica"/>
                <a:ea typeface="Helvetica Neue"/>
                <a:cs typeface="Helvetica"/>
                <a:sym typeface="Helvetica Neue"/>
              </a:rPr>
              <a:t> o </a:t>
            </a:r>
            <a:r>
              <a:rPr lang="en-US" sz="1400" dirty="0" err="1" smtClean="0">
                <a:solidFill>
                  <a:schemeClr val="dk1"/>
                </a:solidFill>
                <a:latin typeface="Helvetica"/>
                <a:ea typeface="Helvetica Neue"/>
                <a:cs typeface="Helvetica"/>
                <a:sym typeface="Helvetica Neue"/>
              </a:rPr>
              <a:t>actividades</a:t>
            </a:r>
            <a:r>
              <a:rPr lang="en-US" sz="1400" dirty="0" smtClean="0">
                <a:solidFill>
                  <a:schemeClr val="dk1"/>
                </a:solidFill>
                <a:latin typeface="Helvetica"/>
                <a:ea typeface="Helvetica Neue"/>
                <a:cs typeface="Helvetica"/>
                <a:sym typeface="Helvetica Neue"/>
              </a:rPr>
              <a:t> </a:t>
            </a:r>
            <a:r>
              <a:rPr lang="en-US" sz="1400" dirty="0" err="1" smtClean="0">
                <a:solidFill>
                  <a:schemeClr val="dk1"/>
                </a:solidFill>
                <a:latin typeface="Helvetica"/>
                <a:ea typeface="Helvetica Neue"/>
                <a:cs typeface="Helvetica"/>
                <a:sym typeface="Helvetica Neue"/>
              </a:rPr>
              <a:t>ilegales</a:t>
            </a:r>
            <a:r>
              <a:rPr lang="en-US" sz="1400" dirty="0" smtClean="0">
                <a:solidFill>
                  <a:schemeClr val="dk1"/>
                </a:solidFill>
                <a:latin typeface="Helvetica"/>
                <a:ea typeface="Helvetica Neue"/>
                <a:cs typeface="Helvetica"/>
                <a:sym typeface="Helvetica Neue"/>
              </a:rPr>
              <a:t>, </a:t>
            </a:r>
            <a:r>
              <a:rPr lang="en-US" sz="1400" dirty="0" err="1" smtClean="0">
                <a:solidFill>
                  <a:schemeClr val="dk1"/>
                </a:solidFill>
                <a:latin typeface="Helvetica"/>
                <a:ea typeface="Helvetica Neue"/>
                <a:cs typeface="Helvetica"/>
                <a:sym typeface="Helvetica Neue"/>
              </a:rPr>
              <a:t>así</a:t>
            </a:r>
            <a:r>
              <a:rPr lang="en-US" sz="1400" dirty="0" smtClean="0">
                <a:solidFill>
                  <a:schemeClr val="dk1"/>
                </a:solidFill>
                <a:latin typeface="Helvetica"/>
                <a:ea typeface="Helvetica Neue"/>
                <a:cs typeface="Helvetica"/>
                <a:sym typeface="Helvetica Neue"/>
              </a:rPr>
              <a:t> </a:t>
            </a:r>
            <a:r>
              <a:rPr lang="en-US" sz="1400" dirty="0" err="1" smtClean="0">
                <a:solidFill>
                  <a:schemeClr val="dk1"/>
                </a:solidFill>
                <a:latin typeface="Helvetica"/>
                <a:ea typeface="Helvetica Neue"/>
                <a:cs typeface="Helvetica"/>
                <a:sym typeface="Helvetica Neue"/>
              </a:rPr>
              <a:t>que</a:t>
            </a:r>
            <a:r>
              <a:rPr lang="en-US" sz="1400" dirty="0" smtClean="0">
                <a:solidFill>
                  <a:schemeClr val="dk1"/>
                </a:solidFill>
                <a:latin typeface="Helvetica"/>
                <a:ea typeface="Helvetica Neue"/>
                <a:cs typeface="Helvetica"/>
                <a:sym typeface="Helvetica Neue"/>
              </a:rPr>
              <a:t> </a:t>
            </a:r>
            <a:r>
              <a:rPr lang="en-US" sz="1400" dirty="0" err="1" smtClean="0">
                <a:solidFill>
                  <a:schemeClr val="dk1"/>
                </a:solidFill>
                <a:latin typeface="Helvetica"/>
                <a:ea typeface="Helvetica Neue"/>
                <a:cs typeface="Helvetica"/>
                <a:sym typeface="Helvetica Neue"/>
              </a:rPr>
              <a:t>una</a:t>
            </a:r>
            <a:r>
              <a:rPr lang="en-US" sz="1400" dirty="0" smtClean="0">
                <a:solidFill>
                  <a:schemeClr val="dk1"/>
                </a:solidFill>
                <a:latin typeface="Helvetica"/>
                <a:ea typeface="Helvetica Neue"/>
                <a:cs typeface="Helvetica"/>
                <a:sym typeface="Helvetica Neue"/>
              </a:rPr>
              <a:t> </a:t>
            </a:r>
            <a:r>
              <a:rPr lang="en-US" sz="1400" dirty="0" err="1" smtClean="0">
                <a:solidFill>
                  <a:schemeClr val="dk1"/>
                </a:solidFill>
                <a:latin typeface="Helvetica"/>
                <a:ea typeface="Helvetica Neue"/>
                <a:cs typeface="Helvetica"/>
                <a:sym typeface="Helvetica Neue"/>
              </a:rPr>
              <a:t>buena</a:t>
            </a:r>
            <a:r>
              <a:rPr lang="en-US" sz="1400" dirty="0" smtClean="0">
                <a:solidFill>
                  <a:schemeClr val="dk1"/>
                </a:solidFill>
                <a:latin typeface="Helvetica"/>
                <a:ea typeface="Helvetica Neue"/>
                <a:cs typeface="Helvetica"/>
                <a:sym typeface="Helvetica Neue"/>
              </a:rPr>
              <a:t> </a:t>
            </a:r>
            <a:r>
              <a:rPr lang="en-US" sz="1400" dirty="0" err="1" smtClean="0">
                <a:solidFill>
                  <a:schemeClr val="dk1"/>
                </a:solidFill>
                <a:latin typeface="Helvetica"/>
                <a:ea typeface="Helvetica Neue"/>
                <a:cs typeface="Helvetica"/>
                <a:sym typeface="Helvetica Neue"/>
              </a:rPr>
              <a:t>configuración</a:t>
            </a:r>
            <a:r>
              <a:rPr lang="en-US" sz="1400" dirty="0" smtClean="0">
                <a:solidFill>
                  <a:schemeClr val="dk1"/>
                </a:solidFill>
                <a:latin typeface="Helvetica"/>
                <a:ea typeface="Helvetica Neue"/>
                <a:cs typeface="Helvetica"/>
                <a:sym typeface="Helvetica Neue"/>
              </a:rPr>
              <a:t> de la </a:t>
            </a:r>
            <a:r>
              <a:rPr lang="en-US" sz="1400" dirty="0" err="1" smtClean="0">
                <a:solidFill>
                  <a:schemeClr val="dk1"/>
                </a:solidFill>
                <a:latin typeface="Helvetica"/>
                <a:ea typeface="Helvetica Neue"/>
                <a:cs typeface="Helvetica"/>
                <a:sym typeface="Helvetica Neue"/>
              </a:rPr>
              <a:t>privacidad</a:t>
            </a:r>
            <a:r>
              <a:rPr lang="en-US" sz="1400" dirty="0" smtClean="0">
                <a:solidFill>
                  <a:schemeClr val="dk1"/>
                </a:solidFill>
                <a:latin typeface="Helvetica"/>
                <a:ea typeface="Helvetica Neue"/>
                <a:cs typeface="Helvetica"/>
                <a:sym typeface="Helvetica Neue"/>
              </a:rPr>
              <a:t> </a:t>
            </a:r>
            <a:r>
              <a:rPr lang="en-US" sz="1400" dirty="0" err="1" smtClean="0">
                <a:solidFill>
                  <a:schemeClr val="dk1"/>
                </a:solidFill>
                <a:latin typeface="Helvetica"/>
                <a:ea typeface="Helvetica Neue"/>
                <a:cs typeface="Helvetica"/>
                <a:sym typeface="Helvetica Neue"/>
              </a:rPr>
              <a:t>es</a:t>
            </a:r>
            <a:r>
              <a:rPr lang="en-US" sz="1400" dirty="0" smtClean="0">
                <a:solidFill>
                  <a:schemeClr val="dk1"/>
                </a:solidFill>
                <a:latin typeface="Helvetica"/>
                <a:ea typeface="Helvetica Neue"/>
                <a:cs typeface="Helvetica"/>
                <a:sym typeface="Helvetica Neue"/>
              </a:rPr>
              <a:t> primordial.</a:t>
            </a:r>
          </a:p>
          <a:p>
            <a:pPr marL="0" marR="0" lvl="0" indent="0" algn="l" rtl="0">
              <a:spcBef>
                <a:spcPts val="0"/>
              </a:spcBef>
              <a:buSzPct val="25000"/>
              <a:buNone/>
            </a:pPr>
            <a:endParaRPr lang="en-US" sz="1400" dirty="0">
              <a:solidFill>
                <a:schemeClr val="dk1"/>
              </a:solidFill>
              <a:latin typeface="Helvetica Neue"/>
              <a:ea typeface="Helvetica Neue"/>
              <a:cs typeface="Helvetica Neue"/>
              <a:sym typeface="Helvetica Neue"/>
            </a:endParaRPr>
          </a:p>
          <a:p>
            <a:pPr marL="0" marR="0" lvl="0" indent="0" algn="l" rtl="0">
              <a:spcBef>
                <a:spcPts val="0"/>
              </a:spcBef>
              <a:buNone/>
            </a:pPr>
            <a:endParaRPr sz="1800" dirty="0">
              <a:solidFill>
                <a:schemeClr val="dk1"/>
              </a:solidFill>
              <a:latin typeface="Calibri"/>
              <a:ea typeface="Calibri"/>
              <a:cs typeface="Calibri"/>
              <a:sym typeface="Calibri"/>
            </a:endParaRPr>
          </a:p>
        </p:txBody>
      </p:sp>
      <p:pic>
        <p:nvPicPr>
          <p:cNvPr id="246" name="Shape 246" descr="Hangover-the-hangover-6886721-1280-960.jpg"/>
          <p:cNvPicPr preferRelativeResize="0"/>
          <p:nvPr/>
        </p:nvPicPr>
        <p:blipFill>
          <a:blip r:embed="rId4">
            <a:alphaModFix/>
          </a:blip>
          <a:stretch>
            <a:fillRect/>
          </a:stretch>
        </p:blipFill>
        <p:spPr>
          <a:xfrm>
            <a:off x="5823424" y="4557824"/>
            <a:ext cx="2863376" cy="2147524"/>
          </a:xfrm>
          <a:prstGeom prst="rect">
            <a:avLst/>
          </a:prstGeom>
          <a:noFill/>
          <a:ln>
            <a:noFill/>
          </a:ln>
        </p:spPr>
      </p:pic>
    </p:spTree>
    <p:extLst>
      <p:ext uri="{BB962C8B-B14F-4D97-AF65-F5344CB8AC3E}">
        <p14:creationId xmlns:p14="http://schemas.microsoft.com/office/powerpoint/2010/main" val="2846365023"/>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pic>
        <p:nvPicPr>
          <p:cNvPr id="251" name="Shape 251"/>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252" name="Shape 252"/>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lvl="0">
              <a:spcBef>
                <a:spcPts val="0"/>
              </a:spcBef>
              <a:buClr>
                <a:schemeClr val="lt1"/>
              </a:buClr>
              <a:buSzPct val="25000"/>
            </a:pPr>
            <a:r>
              <a:rPr lang="it-IT" altLang="it-IT" sz="2000" b="1" dirty="0">
                <a:solidFill>
                  <a:schemeClr val="bg1"/>
                </a:solidFill>
                <a:latin typeface="Helvetica" panose="020B0604020202020204" pitchFamily="34" charset="0"/>
                <a:cs typeface="Helvetica" panose="020B0604020202020204" pitchFamily="34" charset="0"/>
              </a:rPr>
              <a:t>COMUNICACIÓN EN REDES SOCIALES</a:t>
            </a:r>
            <a:endParaRPr lang="en-US" sz="1000" b="1" i="0" u="none" strike="noStrike" cap="none" dirty="0">
              <a:solidFill>
                <a:schemeClr val="lt1"/>
              </a:solidFill>
              <a:latin typeface="Helvetica Neue"/>
              <a:ea typeface="Helvetica Neue"/>
              <a:cs typeface="Helvetica Neue"/>
              <a:sym typeface="Helvetica Neue"/>
            </a:endParaRPr>
          </a:p>
        </p:txBody>
      </p:sp>
      <p:sp>
        <p:nvSpPr>
          <p:cNvPr id="253" name="Shape 253"/>
          <p:cNvSpPr/>
          <p:nvPr/>
        </p:nvSpPr>
        <p:spPr>
          <a:xfrm>
            <a:off x="3779912" y="6093296"/>
            <a:ext cx="1296143" cy="159459"/>
          </a:xfrm>
          <a:prstGeom prst="rect">
            <a:avLst/>
          </a:prstGeom>
          <a:solidFill>
            <a:schemeClr val="lt1"/>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254" name="Shape 254"/>
          <p:cNvSpPr txBox="1"/>
          <p:nvPr/>
        </p:nvSpPr>
        <p:spPr>
          <a:xfrm>
            <a:off x="160153" y="2236981"/>
            <a:ext cx="8229600" cy="543946"/>
          </a:xfrm>
          <a:prstGeom prst="rect">
            <a:avLst/>
          </a:prstGeom>
          <a:noFill/>
          <a:ln>
            <a:noFill/>
          </a:ln>
        </p:spPr>
        <p:txBody>
          <a:bodyPr lIns="91425" tIns="45700" rIns="91425" bIns="45700" anchor="ctr" anchorCtr="0">
            <a:noAutofit/>
          </a:bodyPr>
          <a:lstStyle/>
          <a:p>
            <a:pPr marL="0" marR="0" lvl="0" indent="0" algn="l" rtl="0">
              <a:spcBef>
                <a:spcPts val="0"/>
              </a:spcBef>
              <a:buClr>
                <a:schemeClr val="dk1"/>
              </a:buClr>
              <a:buSzPct val="25000"/>
              <a:buFont typeface="Helvetica Neue"/>
              <a:buNone/>
            </a:pPr>
            <a:r>
              <a:rPr lang="en-US" sz="2000" b="1">
                <a:solidFill>
                  <a:schemeClr val="dk1"/>
                </a:solidFill>
                <a:latin typeface="Helvetica Neue"/>
                <a:ea typeface="Helvetica Neue"/>
                <a:cs typeface="Helvetica Neue"/>
                <a:sym typeface="Helvetica Neue"/>
              </a:rPr>
              <a:t>Facebook</a:t>
            </a:r>
            <a:r>
              <a:rPr lang="en-US" sz="1000" b="1">
                <a:solidFill>
                  <a:schemeClr val="lt1"/>
                </a:solidFill>
                <a:latin typeface="Helvetica Neue"/>
                <a:ea typeface="Helvetica Neue"/>
                <a:cs typeface="Helvetica Neue"/>
                <a:sym typeface="Helvetica Neue"/>
              </a:rPr>
              <a:t>the talent recruiters/companies </a:t>
            </a:r>
          </a:p>
        </p:txBody>
      </p:sp>
      <p:sp>
        <p:nvSpPr>
          <p:cNvPr id="255" name="Shape 255"/>
          <p:cNvSpPr txBox="1"/>
          <p:nvPr/>
        </p:nvSpPr>
        <p:spPr>
          <a:xfrm>
            <a:off x="251519" y="2785036"/>
            <a:ext cx="8640960" cy="2092881"/>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400" b="1" dirty="0" err="1" smtClean="0">
                <a:solidFill>
                  <a:schemeClr val="dk1"/>
                </a:solidFill>
                <a:latin typeface="Helvetica"/>
                <a:ea typeface="Helvetica Neue"/>
                <a:cs typeface="Helvetica"/>
                <a:sym typeface="Helvetica Neue"/>
              </a:rPr>
              <a:t>Sigue</a:t>
            </a:r>
            <a:r>
              <a:rPr lang="en-US" sz="1400" b="1" dirty="0" smtClean="0">
                <a:solidFill>
                  <a:schemeClr val="dk1"/>
                </a:solidFill>
                <a:latin typeface="Helvetica"/>
                <a:ea typeface="Helvetica Neue"/>
                <a:cs typeface="Helvetica"/>
                <a:sym typeface="Helvetica Neue"/>
              </a:rPr>
              <a:t> a </a:t>
            </a:r>
            <a:r>
              <a:rPr lang="en-US" sz="1400" b="1" dirty="0" err="1" smtClean="0">
                <a:solidFill>
                  <a:schemeClr val="dk1"/>
                </a:solidFill>
                <a:latin typeface="Helvetica"/>
                <a:ea typeface="Helvetica Neue"/>
                <a:cs typeface="Helvetica"/>
                <a:sym typeface="Helvetica Neue"/>
              </a:rPr>
              <a:t>las</a:t>
            </a:r>
            <a:r>
              <a:rPr lang="en-US" sz="1400" b="1" dirty="0" smtClean="0">
                <a:solidFill>
                  <a:schemeClr val="dk1"/>
                </a:solidFill>
                <a:latin typeface="Helvetica"/>
                <a:ea typeface="Helvetica Neue"/>
                <a:cs typeface="Helvetica"/>
                <a:sym typeface="Helvetica Neue"/>
              </a:rPr>
              <a:t> </a:t>
            </a:r>
            <a:r>
              <a:rPr lang="en-US" sz="1400" b="1" dirty="0" err="1" smtClean="0">
                <a:solidFill>
                  <a:schemeClr val="dk1"/>
                </a:solidFill>
                <a:latin typeface="Helvetica"/>
                <a:ea typeface="Helvetica Neue"/>
                <a:cs typeface="Helvetica"/>
                <a:sym typeface="Helvetica Neue"/>
              </a:rPr>
              <a:t>compañías</a:t>
            </a:r>
            <a:r>
              <a:rPr lang="en-US" sz="1400" b="1" dirty="0" smtClean="0">
                <a:solidFill>
                  <a:schemeClr val="dk1"/>
                </a:solidFill>
                <a:latin typeface="Helvetica"/>
                <a:ea typeface="Helvetica Neue"/>
                <a:cs typeface="Helvetica"/>
                <a:sym typeface="Helvetica Neue"/>
              </a:rPr>
              <a:t> </a:t>
            </a:r>
            <a:r>
              <a:rPr lang="en-US" sz="1400" b="1" dirty="0" err="1" smtClean="0">
                <a:solidFill>
                  <a:schemeClr val="dk1"/>
                </a:solidFill>
                <a:latin typeface="Helvetica"/>
                <a:ea typeface="Helvetica Neue"/>
                <a:cs typeface="Helvetica"/>
                <a:sym typeface="Helvetica Neue"/>
              </a:rPr>
              <a:t>donde</a:t>
            </a:r>
            <a:r>
              <a:rPr lang="en-US" sz="1400" b="1" dirty="0" smtClean="0">
                <a:solidFill>
                  <a:schemeClr val="dk1"/>
                </a:solidFill>
                <a:latin typeface="Helvetica"/>
                <a:ea typeface="Helvetica Neue"/>
                <a:cs typeface="Helvetica"/>
                <a:sym typeface="Helvetica Neue"/>
              </a:rPr>
              <a:t> </a:t>
            </a:r>
            <a:r>
              <a:rPr lang="en-US" sz="1400" b="1" dirty="0" err="1" smtClean="0">
                <a:solidFill>
                  <a:schemeClr val="dk1"/>
                </a:solidFill>
                <a:latin typeface="Helvetica"/>
                <a:ea typeface="Helvetica Neue"/>
                <a:cs typeface="Helvetica"/>
                <a:sym typeface="Helvetica Neue"/>
              </a:rPr>
              <a:t>te</a:t>
            </a:r>
            <a:r>
              <a:rPr lang="en-US" sz="1400" b="1" dirty="0" smtClean="0">
                <a:solidFill>
                  <a:schemeClr val="dk1"/>
                </a:solidFill>
                <a:latin typeface="Helvetica"/>
                <a:ea typeface="Helvetica Neue"/>
                <a:cs typeface="Helvetica"/>
                <a:sym typeface="Helvetica Neue"/>
              </a:rPr>
              <a:t> </a:t>
            </a:r>
            <a:r>
              <a:rPr lang="en-US" sz="1400" b="1" dirty="0" err="1" smtClean="0">
                <a:solidFill>
                  <a:schemeClr val="dk1"/>
                </a:solidFill>
                <a:latin typeface="Helvetica"/>
                <a:ea typeface="Helvetica Neue"/>
                <a:cs typeface="Helvetica"/>
                <a:sym typeface="Helvetica Neue"/>
              </a:rPr>
              <a:t>gustaría</a:t>
            </a:r>
            <a:r>
              <a:rPr lang="en-US" sz="1400" b="1" dirty="0" smtClean="0">
                <a:solidFill>
                  <a:schemeClr val="dk1"/>
                </a:solidFill>
                <a:latin typeface="Helvetica"/>
                <a:ea typeface="Helvetica Neue"/>
                <a:cs typeface="Helvetica"/>
                <a:sym typeface="Helvetica Neue"/>
              </a:rPr>
              <a:t> </a:t>
            </a:r>
            <a:r>
              <a:rPr lang="en-US" sz="1400" b="1" dirty="0" err="1" smtClean="0">
                <a:solidFill>
                  <a:schemeClr val="dk1"/>
                </a:solidFill>
                <a:latin typeface="Helvetica"/>
                <a:ea typeface="Helvetica Neue"/>
                <a:cs typeface="Helvetica"/>
                <a:sym typeface="Helvetica Neue"/>
              </a:rPr>
              <a:t>trabajar</a:t>
            </a:r>
            <a:r>
              <a:rPr lang="en-US" sz="1400" b="1" dirty="0" smtClean="0">
                <a:solidFill>
                  <a:schemeClr val="dk1"/>
                </a:solidFill>
                <a:latin typeface="Helvetica"/>
                <a:ea typeface="Helvetica Neue"/>
                <a:cs typeface="Helvetica"/>
                <a:sym typeface="Helvetica Neue"/>
              </a:rPr>
              <a:t>.</a:t>
            </a:r>
          </a:p>
          <a:p>
            <a:pPr marL="0" marR="0" lvl="0" indent="0" algn="l" rtl="0">
              <a:spcBef>
                <a:spcPts val="0"/>
              </a:spcBef>
              <a:buSzPct val="25000"/>
              <a:buNone/>
            </a:pPr>
            <a:endParaRPr lang="en-US" sz="1400" b="1" dirty="0">
              <a:solidFill>
                <a:schemeClr val="dk1"/>
              </a:solidFill>
              <a:latin typeface="Helvetica"/>
              <a:ea typeface="Helvetica Neue"/>
              <a:cs typeface="Helvetica"/>
              <a:sym typeface="Helvetica Neue"/>
            </a:endParaRPr>
          </a:p>
          <a:p>
            <a:pPr marL="0" marR="0" lvl="0" indent="0" algn="l" rtl="0">
              <a:spcBef>
                <a:spcPts val="0"/>
              </a:spcBef>
              <a:buSzPct val="25000"/>
              <a:buNone/>
            </a:pPr>
            <a:endParaRPr lang="en-US" sz="1400" b="1" dirty="0" smtClean="0">
              <a:solidFill>
                <a:schemeClr val="dk1"/>
              </a:solidFill>
              <a:latin typeface="Helvetica"/>
              <a:ea typeface="Helvetica Neue"/>
              <a:cs typeface="Helvetica"/>
              <a:sym typeface="Helvetica Neue"/>
            </a:endParaRPr>
          </a:p>
          <a:p>
            <a:pPr marL="0" marR="0" lvl="0" indent="0" algn="l" rtl="0">
              <a:spcBef>
                <a:spcPts val="0"/>
              </a:spcBef>
              <a:buSzPct val="25000"/>
              <a:buNone/>
            </a:pPr>
            <a:r>
              <a:rPr lang="en-US" sz="1400" dirty="0" smtClean="0">
                <a:solidFill>
                  <a:schemeClr val="dk1"/>
                </a:solidFill>
                <a:latin typeface="Helvetica"/>
                <a:ea typeface="Helvetica Neue"/>
                <a:cs typeface="Helvetica"/>
                <a:sym typeface="Helvetica Neue"/>
              </a:rPr>
              <a:t>”</a:t>
            </a:r>
            <a:r>
              <a:rPr lang="en-US" sz="1400" dirty="0" err="1" smtClean="0">
                <a:solidFill>
                  <a:schemeClr val="dk1"/>
                </a:solidFill>
                <a:latin typeface="Helvetica"/>
                <a:ea typeface="Helvetica Neue"/>
                <a:cs typeface="Helvetica"/>
                <a:sym typeface="Helvetica Neue"/>
              </a:rPr>
              <a:t>Seguir</a:t>
            </a:r>
            <a:r>
              <a:rPr lang="en-US" sz="1400" dirty="0" smtClean="0">
                <a:solidFill>
                  <a:schemeClr val="dk1"/>
                </a:solidFill>
                <a:latin typeface="Helvetica"/>
                <a:ea typeface="Helvetica Neue"/>
                <a:cs typeface="Helvetica"/>
                <a:sym typeface="Helvetica Neue"/>
              </a:rPr>
              <a:t> a la </a:t>
            </a:r>
            <a:r>
              <a:rPr lang="en-US" sz="1400" dirty="0" err="1" smtClean="0">
                <a:solidFill>
                  <a:schemeClr val="dk1"/>
                </a:solidFill>
                <a:latin typeface="Helvetica"/>
                <a:ea typeface="Helvetica Neue"/>
                <a:cs typeface="Helvetica"/>
                <a:sym typeface="Helvetica Neue"/>
              </a:rPr>
              <a:t>compañías</a:t>
            </a:r>
            <a:r>
              <a:rPr lang="en-US" sz="1400" dirty="0" smtClean="0">
                <a:solidFill>
                  <a:schemeClr val="dk1"/>
                </a:solidFill>
                <a:latin typeface="Helvetica"/>
                <a:ea typeface="Helvetica Neue"/>
                <a:cs typeface="Helvetica"/>
                <a:sym typeface="Helvetica Neue"/>
              </a:rPr>
              <a:t> </a:t>
            </a:r>
            <a:r>
              <a:rPr lang="en-US" sz="1400" dirty="0" err="1" smtClean="0">
                <a:solidFill>
                  <a:schemeClr val="dk1"/>
                </a:solidFill>
                <a:latin typeface="Helvetica"/>
                <a:ea typeface="Helvetica Neue"/>
                <a:cs typeface="Helvetica"/>
                <a:sym typeface="Helvetica Neue"/>
              </a:rPr>
              <a:t>donde</a:t>
            </a:r>
            <a:r>
              <a:rPr lang="en-US" sz="1400" dirty="0" smtClean="0">
                <a:solidFill>
                  <a:schemeClr val="dk1"/>
                </a:solidFill>
                <a:latin typeface="Helvetica"/>
                <a:ea typeface="Helvetica Neue"/>
                <a:cs typeface="Helvetica"/>
                <a:sym typeface="Helvetica Neue"/>
              </a:rPr>
              <a:t> </a:t>
            </a:r>
            <a:r>
              <a:rPr lang="en-US" sz="1400" dirty="0" err="1" smtClean="0">
                <a:solidFill>
                  <a:schemeClr val="dk1"/>
                </a:solidFill>
                <a:latin typeface="Helvetica"/>
                <a:ea typeface="Helvetica Neue"/>
                <a:cs typeface="Helvetica"/>
                <a:sym typeface="Helvetica Neue"/>
              </a:rPr>
              <a:t>te</a:t>
            </a:r>
            <a:r>
              <a:rPr lang="en-US" sz="1400" dirty="0" smtClean="0">
                <a:solidFill>
                  <a:schemeClr val="dk1"/>
                </a:solidFill>
                <a:latin typeface="Helvetica"/>
                <a:ea typeface="Helvetica Neue"/>
                <a:cs typeface="Helvetica"/>
                <a:sym typeface="Helvetica Neue"/>
              </a:rPr>
              <a:t> </a:t>
            </a:r>
            <a:r>
              <a:rPr lang="en-US" sz="1400" dirty="0" err="1" smtClean="0">
                <a:solidFill>
                  <a:schemeClr val="dk1"/>
                </a:solidFill>
                <a:latin typeface="Helvetica"/>
                <a:ea typeface="Helvetica Neue"/>
                <a:cs typeface="Helvetica"/>
                <a:sym typeface="Helvetica Neue"/>
              </a:rPr>
              <a:t>gustaría</a:t>
            </a:r>
            <a:r>
              <a:rPr lang="en-US" sz="1400" dirty="0" smtClean="0">
                <a:solidFill>
                  <a:schemeClr val="dk1"/>
                </a:solidFill>
                <a:latin typeface="Helvetica"/>
                <a:ea typeface="Helvetica Neue"/>
                <a:cs typeface="Helvetica"/>
                <a:sym typeface="Helvetica Neue"/>
              </a:rPr>
              <a:t> </a:t>
            </a:r>
            <a:r>
              <a:rPr lang="en-US" sz="1400" dirty="0" err="1" smtClean="0">
                <a:solidFill>
                  <a:schemeClr val="dk1"/>
                </a:solidFill>
                <a:latin typeface="Helvetica"/>
                <a:ea typeface="Helvetica Neue"/>
                <a:cs typeface="Helvetica"/>
                <a:sym typeface="Helvetica Neue"/>
              </a:rPr>
              <a:t>trabajar</a:t>
            </a:r>
            <a:r>
              <a:rPr lang="en-US" sz="1400" dirty="0" smtClean="0">
                <a:solidFill>
                  <a:schemeClr val="dk1"/>
                </a:solidFill>
                <a:latin typeface="Helvetica"/>
                <a:ea typeface="Helvetica Neue"/>
                <a:cs typeface="Helvetica"/>
                <a:sym typeface="Helvetica Neue"/>
              </a:rPr>
              <a:t> </a:t>
            </a:r>
            <a:r>
              <a:rPr lang="en-US" sz="1400" dirty="0" err="1" smtClean="0">
                <a:solidFill>
                  <a:schemeClr val="dk1"/>
                </a:solidFill>
                <a:latin typeface="Helvetica"/>
                <a:ea typeface="Helvetica Neue"/>
                <a:cs typeface="Helvetica"/>
                <a:sym typeface="Helvetica Neue"/>
              </a:rPr>
              <a:t>es</a:t>
            </a:r>
            <a:r>
              <a:rPr lang="en-US" sz="1400" dirty="0" smtClean="0">
                <a:solidFill>
                  <a:schemeClr val="dk1"/>
                </a:solidFill>
                <a:latin typeface="Helvetica"/>
                <a:ea typeface="Helvetica Neue"/>
                <a:cs typeface="Helvetica"/>
                <a:sym typeface="Helvetica Neue"/>
              </a:rPr>
              <a:t> </a:t>
            </a:r>
            <a:r>
              <a:rPr lang="en-US" sz="1400" dirty="0" err="1" smtClean="0">
                <a:solidFill>
                  <a:schemeClr val="dk1"/>
                </a:solidFill>
                <a:latin typeface="Helvetica"/>
                <a:ea typeface="Helvetica Neue"/>
                <a:cs typeface="Helvetica"/>
                <a:sym typeface="Helvetica Neue"/>
              </a:rPr>
              <a:t>una</a:t>
            </a:r>
            <a:r>
              <a:rPr lang="en-US" sz="1400" dirty="0" smtClean="0">
                <a:solidFill>
                  <a:schemeClr val="dk1"/>
                </a:solidFill>
                <a:latin typeface="Helvetica"/>
                <a:ea typeface="Helvetica Neue"/>
                <a:cs typeface="Helvetica"/>
                <a:sym typeface="Helvetica Neue"/>
              </a:rPr>
              <a:t> </a:t>
            </a:r>
            <a:r>
              <a:rPr lang="en-US" sz="1400" dirty="0" err="1" smtClean="0">
                <a:solidFill>
                  <a:schemeClr val="dk1"/>
                </a:solidFill>
                <a:latin typeface="Helvetica"/>
                <a:ea typeface="Helvetica Neue"/>
                <a:cs typeface="Helvetica"/>
                <a:sym typeface="Helvetica Neue"/>
              </a:rPr>
              <a:t>buen</a:t>
            </a:r>
            <a:r>
              <a:rPr lang="en-US" sz="1400" dirty="0" smtClean="0">
                <a:solidFill>
                  <a:schemeClr val="dk1"/>
                </a:solidFill>
                <a:latin typeface="Helvetica"/>
                <a:ea typeface="Helvetica Neue"/>
                <a:cs typeface="Helvetica"/>
                <a:sym typeface="Helvetica Neue"/>
              </a:rPr>
              <a:t> forma de </a:t>
            </a:r>
            <a:r>
              <a:rPr lang="en-US" sz="1400" dirty="0" err="1" smtClean="0">
                <a:solidFill>
                  <a:schemeClr val="dk1"/>
                </a:solidFill>
                <a:latin typeface="Helvetica"/>
                <a:ea typeface="Helvetica Neue"/>
                <a:cs typeface="Helvetica"/>
                <a:sym typeface="Helvetica Neue"/>
              </a:rPr>
              <a:t>estar</a:t>
            </a:r>
            <a:r>
              <a:rPr lang="en-US" sz="1400" dirty="0" smtClean="0">
                <a:solidFill>
                  <a:schemeClr val="dk1"/>
                </a:solidFill>
                <a:latin typeface="Helvetica"/>
                <a:ea typeface="Helvetica Neue"/>
                <a:cs typeface="Helvetica"/>
                <a:sym typeface="Helvetica Neue"/>
              </a:rPr>
              <a:t> </a:t>
            </a:r>
            <a:r>
              <a:rPr lang="en-US" sz="1400" dirty="0" err="1" smtClean="0">
                <a:solidFill>
                  <a:schemeClr val="dk1"/>
                </a:solidFill>
                <a:latin typeface="Helvetica"/>
                <a:ea typeface="Helvetica Neue"/>
                <a:cs typeface="Helvetica"/>
                <a:sym typeface="Helvetica Neue"/>
              </a:rPr>
              <a:t>enterado</a:t>
            </a:r>
            <a:r>
              <a:rPr lang="en-US" sz="1400" dirty="0" smtClean="0">
                <a:solidFill>
                  <a:schemeClr val="dk1"/>
                </a:solidFill>
                <a:latin typeface="Helvetica"/>
                <a:ea typeface="Helvetica Neue"/>
                <a:cs typeface="Helvetica"/>
                <a:sym typeface="Helvetica Neue"/>
              </a:rPr>
              <a:t> de </a:t>
            </a:r>
            <a:r>
              <a:rPr lang="en-US" sz="1400" dirty="0" err="1" smtClean="0">
                <a:solidFill>
                  <a:schemeClr val="dk1"/>
                </a:solidFill>
                <a:latin typeface="Helvetica"/>
                <a:ea typeface="Helvetica Neue"/>
                <a:cs typeface="Helvetica"/>
                <a:sym typeface="Helvetica Neue"/>
              </a:rPr>
              <a:t>las</a:t>
            </a:r>
            <a:r>
              <a:rPr lang="en-US" sz="1400" dirty="0" smtClean="0">
                <a:solidFill>
                  <a:schemeClr val="dk1"/>
                </a:solidFill>
                <a:latin typeface="Helvetica"/>
                <a:ea typeface="Helvetica Neue"/>
                <a:cs typeface="Helvetica"/>
                <a:sym typeface="Helvetica Neue"/>
              </a:rPr>
              <a:t> </a:t>
            </a:r>
            <a:r>
              <a:rPr lang="en-US" sz="1400" dirty="0" err="1" smtClean="0">
                <a:solidFill>
                  <a:schemeClr val="dk1"/>
                </a:solidFill>
                <a:latin typeface="Helvetica"/>
                <a:ea typeface="Helvetica Neue"/>
                <a:cs typeface="Helvetica"/>
                <a:sym typeface="Helvetica Neue"/>
              </a:rPr>
              <a:t>posibles</a:t>
            </a:r>
            <a:r>
              <a:rPr lang="en-US" sz="1400" dirty="0" smtClean="0">
                <a:solidFill>
                  <a:schemeClr val="dk1"/>
                </a:solidFill>
                <a:latin typeface="Helvetica"/>
                <a:ea typeface="Helvetica Neue"/>
                <a:cs typeface="Helvetica"/>
                <a:sym typeface="Helvetica Neue"/>
              </a:rPr>
              <a:t> </a:t>
            </a:r>
            <a:r>
              <a:rPr lang="en-US" sz="1400" dirty="0" err="1" smtClean="0">
                <a:solidFill>
                  <a:schemeClr val="dk1"/>
                </a:solidFill>
                <a:latin typeface="Helvetica"/>
                <a:ea typeface="Helvetica Neue"/>
                <a:cs typeface="Helvetica"/>
                <a:sym typeface="Helvetica Neue"/>
              </a:rPr>
              <a:t>ofertas</a:t>
            </a:r>
            <a:r>
              <a:rPr lang="en-US" sz="1400" dirty="0" smtClean="0">
                <a:solidFill>
                  <a:schemeClr val="dk1"/>
                </a:solidFill>
                <a:latin typeface="Helvetica"/>
                <a:ea typeface="Helvetica Neue"/>
                <a:cs typeface="Helvetica"/>
                <a:sym typeface="Helvetica Neue"/>
              </a:rPr>
              <a:t> y de </a:t>
            </a:r>
            <a:r>
              <a:rPr lang="en-US" sz="1400" dirty="0" err="1" smtClean="0">
                <a:solidFill>
                  <a:schemeClr val="dk1"/>
                </a:solidFill>
                <a:latin typeface="Helvetica"/>
                <a:ea typeface="Helvetica Neue"/>
                <a:cs typeface="Helvetica"/>
                <a:sym typeface="Helvetica Neue"/>
              </a:rPr>
              <a:t>ser</a:t>
            </a:r>
            <a:r>
              <a:rPr lang="en-US" sz="1400" dirty="0" smtClean="0">
                <a:solidFill>
                  <a:schemeClr val="dk1"/>
                </a:solidFill>
                <a:latin typeface="Helvetica"/>
                <a:ea typeface="Helvetica Neue"/>
                <a:cs typeface="Helvetica"/>
                <a:sym typeface="Helvetica Neue"/>
              </a:rPr>
              <a:t> visible </a:t>
            </a:r>
            <a:r>
              <a:rPr lang="en-US" sz="1400" dirty="0" err="1" smtClean="0">
                <a:solidFill>
                  <a:schemeClr val="dk1"/>
                </a:solidFill>
                <a:latin typeface="Helvetica"/>
                <a:ea typeface="Helvetica Neue"/>
                <a:cs typeface="Helvetica"/>
                <a:sym typeface="Helvetica Neue"/>
              </a:rPr>
              <a:t>para</a:t>
            </a:r>
            <a:r>
              <a:rPr lang="en-US" sz="1400" dirty="0" smtClean="0">
                <a:solidFill>
                  <a:schemeClr val="dk1"/>
                </a:solidFill>
                <a:latin typeface="Helvetica"/>
                <a:ea typeface="Helvetica Neue"/>
                <a:cs typeface="Helvetica"/>
                <a:sym typeface="Helvetica Neue"/>
              </a:rPr>
              <a:t> el </a:t>
            </a:r>
            <a:r>
              <a:rPr lang="en-US" sz="1400" dirty="0" err="1" smtClean="0">
                <a:solidFill>
                  <a:schemeClr val="dk1"/>
                </a:solidFill>
                <a:latin typeface="Helvetica"/>
                <a:ea typeface="Helvetica Neue"/>
                <a:cs typeface="Helvetica"/>
                <a:sym typeface="Helvetica Neue"/>
              </a:rPr>
              <a:t>que</a:t>
            </a:r>
            <a:r>
              <a:rPr lang="en-US" sz="1400" dirty="0" smtClean="0">
                <a:solidFill>
                  <a:schemeClr val="dk1"/>
                </a:solidFill>
                <a:latin typeface="Helvetica"/>
                <a:ea typeface="Helvetica Neue"/>
                <a:cs typeface="Helvetica"/>
                <a:sym typeface="Helvetica Neue"/>
              </a:rPr>
              <a:t> </a:t>
            </a:r>
            <a:r>
              <a:rPr lang="en-US" sz="1400" dirty="0" err="1" smtClean="0">
                <a:solidFill>
                  <a:schemeClr val="dk1"/>
                </a:solidFill>
                <a:latin typeface="Helvetica"/>
                <a:ea typeface="Helvetica Neue"/>
                <a:cs typeface="Helvetica"/>
                <a:sym typeface="Helvetica Neue"/>
              </a:rPr>
              <a:t>busca</a:t>
            </a:r>
            <a:r>
              <a:rPr lang="en-US" sz="1400" dirty="0" smtClean="0">
                <a:solidFill>
                  <a:schemeClr val="dk1"/>
                </a:solidFill>
                <a:latin typeface="Helvetica"/>
                <a:ea typeface="Helvetica Neue"/>
                <a:cs typeface="Helvetica"/>
                <a:sym typeface="Helvetica Neue"/>
              </a:rPr>
              <a:t> </a:t>
            </a:r>
            <a:r>
              <a:rPr lang="en-US" sz="1400" dirty="0" err="1" smtClean="0">
                <a:solidFill>
                  <a:schemeClr val="dk1"/>
                </a:solidFill>
                <a:latin typeface="Helvetica"/>
                <a:ea typeface="Helvetica Neue"/>
                <a:cs typeface="Helvetica"/>
                <a:sym typeface="Helvetica Neue"/>
              </a:rPr>
              <a:t>candidatos</a:t>
            </a:r>
            <a:r>
              <a:rPr lang="en-US" sz="1400" dirty="0" smtClean="0">
                <a:solidFill>
                  <a:schemeClr val="dk1"/>
                </a:solidFill>
                <a:latin typeface="Helvetica"/>
                <a:ea typeface="Helvetica Neue"/>
                <a:cs typeface="Helvetica"/>
                <a:sym typeface="Helvetica Neue"/>
              </a:rPr>
              <a:t>”.</a:t>
            </a:r>
            <a:endParaRPr sz="1800" dirty="0">
              <a:solidFill>
                <a:schemeClr val="dk1"/>
              </a:solidFill>
              <a:latin typeface="Helvetica"/>
              <a:ea typeface="Calibri"/>
              <a:cs typeface="Helvetica"/>
              <a:sym typeface="Calibri"/>
            </a:endParaRPr>
          </a:p>
        </p:txBody>
      </p:sp>
      <p:pic>
        <p:nvPicPr>
          <p:cNvPr id="256" name="Shape 256" descr="seguirempresas.jpeg"/>
          <p:cNvPicPr preferRelativeResize="0"/>
          <p:nvPr/>
        </p:nvPicPr>
        <p:blipFill rotWithShape="1">
          <a:blip r:embed="rId4">
            <a:alphaModFix/>
          </a:blip>
          <a:srcRect/>
          <a:stretch/>
        </p:blipFill>
        <p:spPr>
          <a:xfrm>
            <a:off x="5854510" y="4653135"/>
            <a:ext cx="2833033" cy="1959659"/>
          </a:xfrm>
          <a:prstGeom prst="rect">
            <a:avLst/>
          </a:prstGeom>
          <a:noFill/>
          <a:ln>
            <a:noFill/>
          </a:ln>
        </p:spPr>
      </p:pic>
    </p:spTree>
    <p:extLst>
      <p:ext uri="{BB962C8B-B14F-4D97-AF65-F5344CB8AC3E}">
        <p14:creationId xmlns:p14="http://schemas.microsoft.com/office/powerpoint/2010/main" val="3701141502"/>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pic>
        <p:nvPicPr>
          <p:cNvPr id="261" name="Shape 261"/>
          <p:cNvPicPr preferRelativeResize="0"/>
          <p:nvPr/>
        </p:nvPicPr>
        <p:blipFill rotWithShape="1">
          <a:blip r:embed="rId3">
            <a:alphaModFix/>
          </a:blip>
          <a:srcRect/>
          <a:stretch/>
        </p:blipFill>
        <p:spPr>
          <a:xfrm>
            <a:off x="-11441" y="-26459"/>
            <a:ext cx="9144000" cy="6858000"/>
          </a:xfrm>
          <a:prstGeom prst="rect">
            <a:avLst/>
          </a:prstGeom>
          <a:noFill/>
          <a:ln>
            <a:noFill/>
          </a:ln>
        </p:spPr>
      </p:pic>
      <p:sp>
        <p:nvSpPr>
          <p:cNvPr id="262" name="Shape 262"/>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lvl="0">
              <a:spcBef>
                <a:spcPts val="0"/>
              </a:spcBef>
              <a:buClr>
                <a:schemeClr val="lt1"/>
              </a:buClr>
              <a:buSzPct val="25000"/>
            </a:pPr>
            <a:r>
              <a:rPr lang="it-IT" altLang="it-IT" sz="2000" b="1" dirty="0">
                <a:solidFill>
                  <a:schemeClr val="bg1"/>
                </a:solidFill>
                <a:latin typeface="Helvetica" panose="020B0604020202020204" pitchFamily="34" charset="0"/>
                <a:cs typeface="Helvetica" panose="020B0604020202020204" pitchFamily="34" charset="0"/>
              </a:rPr>
              <a:t>COMUNICACIÓN EN REDES SOCIALES</a:t>
            </a:r>
            <a:endParaRPr lang="en-US" sz="1000" b="1" i="0" u="none" strike="noStrike" cap="none" dirty="0">
              <a:solidFill>
                <a:schemeClr val="lt1"/>
              </a:solidFill>
              <a:latin typeface="Helvetica Neue"/>
              <a:ea typeface="Helvetica Neue"/>
              <a:cs typeface="Helvetica Neue"/>
              <a:sym typeface="Helvetica Neue"/>
            </a:endParaRPr>
          </a:p>
        </p:txBody>
      </p:sp>
      <p:sp>
        <p:nvSpPr>
          <p:cNvPr id="263" name="Shape 263"/>
          <p:cNvSpPr/>
          <p:nvPr/>
        </p:nvSpPr>
        <p:spPr>
          <a:xfrm>
            <a:off x="3779912" y="6093296"/>
            <a:ext cx="1296143" cy="159459"/>
          </a:xfrm>
          <a:prstGeom prst="rect">
            <a:avLst/>
          </a:prstGeom>
          <a:solidFill>
            <a:schemeClr val="lt1"/>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264" name="Shape 264"/>
          <p:cNvSpPr txBox="1"/>
          <p:nvPr/>
        </p:nvSpPr>
        <p:spPr>
          <a:xfrm>
            <a:off x="160153" y="2236981"/>
            <a:ext cx="8229600" cy="471939"/>
          </a:xfrm>
          <a:prstGeom prst="rect">
            <a:avLst/>
          </a:prstGeom>
          <a:noFill/>
          <a:ln>
            <a:noFill/>
          </a:ln>
        </p:spPr>
        <p:txBody>
          <a:bodyPr lIns="91425" tIns="45700" rIns="91425" bIns="45700" anchor="ctr" anchorCtr="0">
            <a:noAutofit/>
          </a:bodyPr>
          <a:lstStyle/>
          <a:p>
            <a:pPr marL="0" marR="0" lvl="0" indent="0" algn="l" rtl="0">
              <a:spcBef>
                <a:spcPts val="0"/>
              </a:spcBef>
              <a:buClr>
                <a:schemeClr val="dk1"/>
              </a:buClr>
              <a:buSzPct val="25000"/>
              <a:buFont typeface="Helvetica Neue"/>
              <a:buNone/>
            </a:pPr>
            <a:r>
              <a:rPr lang="en-US" sz="2000" b="1" dirty="0" err="1">
                <a:solidFill>
                  <a:schemeClr val="dk1"/>
                </a:solidFill>
                <a:latin typeface="Helvetica Neue"/>
                <a:ea typeface="Helvetica Neue"/>
                <a:cs typeface="Helvetica Neue"/>
                <a:sym typeface="Helvetica Neue"/>
              </a:rPr>
              <a:t>Facebook</a:t>
            </a:r>
            <a:r>
              <a:rPr lang="en-US" sz="1000" b="1" dirty="0" err="1">
                <a:solidFill>
                  <a:schemeClr val="lt1"/>
                </a:solidFill>
                <a:latin typeface="Helvetica Neue"/>
                <a:ea typeface="Helvetica Neue"/>
                <a:cs typeface="Helvetica Neue"/>
                <a:sym typeface="Helvetica Neue"/>
              </a:rPr>
              <a:t>the</a:t>
            </a:r>
            <a:r>
              <a:rPr lang="en-US" sz="1000" b="1" dirty="0">
                <a:solidFill>
                  <a:schemeClr val="lt1"/>
                </a:solidFill>
                <a:latin typeface="Helvetica Neue"/>
                <a:ea typeface="Helvetica Neue"/>
                <a:cs typeface="Helvetica Neue"/>
                <a:sym typeface="Helvetica Neue"/>
              </a:rPr>
              <a:t> talent recruiters/companies </a:t>
            </a:r>
          </a:p>
        </p:txBody>
      </p:sp>
      <p:sp>
        <p:nvSpPr>
          <p:cNvPr id="265" name="Shape 265"/>
          <p:cNvSpPr txBox="1"/>
          <p:nvPr/>
        </p:nvSpPr>
        <p:spPr>
          <a:xfrm>
            <a:off x="251519" y="2708919"/>
            <a:ext cx="8568951" cy="2092881"/>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lang="en-US" sz="1400" dirty="0" smtClean="0">
              <a:solidFill>
                <a:schemeClr val="dk1"/>
              </a:solidFill>
              <a:latin typeface="Helvetica Neue"/>
              <a:ea typeface="Helvetica Neue"/>
              <a:cs typeface="Helvetica Neue"/>
              <a:sym typeface="Helvetica Neue"/>
            </a:endParaRPr>
          </a:p>
          <a:p>
            <a:pPr marL="0" marR="0" lvl="0" indent="0" algn="l" rtl="0">
              <a:spcBef>
                <a:spcPts val="0"/>
              </a:spcBef>
              <a:buSzPct val="25000"/>
              <a:buNone/>
            </a:pPr>
            <a:endParaRPr lang="en-US" sz="1400" dirty="0">
              <a:solidFill>
                <a:schemeClr val="dk1"/>
              </a:solidFill>
              <a:latin typeface="Helvetica Neue"/>
              <a:ea typeface="Helvetica Neue"/>
              <a:cs typeface="Helvetica Neue"/>
              <a:sym typeface="Helvetica Neue"/>
            </a:endParaRPr>
          </a:p>
          <a:p>
            <a:pPr marL="0" marR="0" lvl="0" indent="0" algn="l" rtl="0">
              <a:spcBef>
                <a:spcPts val="0"/>
              </a:spcBef>
              <a:buSzPct val="25000"/>
              <a:buNone/>
            </a:pPr>
            <a:endParaRPr lang="en-US" sz="1400" dirty="0" smtClean="0">
              <a:solidFill>
                <a:schemeClr val="dk1"/>
              </a:solidFill>
              <a:latin typeface="Helvetica Neue"/>
              <a:ea typeface="Helvetica Neue"/>
              <a:cs typeface="Helvetica Neue"/>
              <a:sym typeface="Helvetica Neue"/>
            </a:endParaRPr>
          </a:p>
          <a:p>
            <a:pPr marL="0" marR="0" lvl="0" indent="0" algn="l" rtl="0">
              <a:spcBef>
                <a:spcPts val="0"/>
              </a:spcBef>
              <a:buSzPct val="25000"/>
              <a:buNone/>
            </a:pPr>
            <a:r>
              <a:rPr lang="en-US" sz="1400" dirty="0" smtClean="0">
                <a:solidFill>
                  <a:schemeClr val="dk1"/>
                </a:solidFill>
                <a:latin typeface="Helvetica"/>
                <a:ea typeface="Helvetica Neue"/>
                <a:cs typeface="Helvetica"/>
                <a:sym typeface="Helvetica Neue"/>
              </a:rPr>
              <a:t>”Si </a:t>
            </a:r>
            <a:r>
              <a:rPr lang="en-US" sz="1400" dirty="0" err="1" smtClean="0">
                <a:solidFill>
                  <a:schemeClr val="dk1"/>
                </a:solidFill>
                <a:latin typeface="Helvetica"/>
                <a:ea typeface="Helvetica Neue"/>
                <a:cs typeface="Helvetica"/>
                <a:sym typeface="Helvetica Neue"/>
              </a:rPr>
              <a:t>usas</a:t>
            </a:r>
            <a:r>
              <a:rPr lang="en-US" sz="1400" dirty="0" smtClean="0">
                <a:solidFill>
                  <a:schemeClr val="dk1"/>
                </a:solidFill>
                <a:latin typeface="Helvetica"/>
                <a:ea typeface="Helvetica Neue"/>
                <a:cs typeface="Helvetica"/>
                <a:sym typeface="Helvetica Neue"/>
              </a:rPr>
              <a:t> Facebook de </a:t>
            </a:r>
            <a:r>
              <a:rPr lang="en-US" sz="1400" dirty="0" err="1" smtClean="0">
                <a:solidFill>
                  <a:schemeClr val="dk1"/>
                </a:solidFill>
                <a:latin typeface="Helvetica"/>
                <a:ea typeface="Helvetica Neue"/>
                <a:cs typeface="Helvetica"/>
                <a:sym typeface="Helvetica Neue"/>
              </a:rPr>
              <a:t>una</a:t>
            </a:r>
            <a:r>
              <a:rPr lang="en-US" sz="1400" dirty="0" smtClean="0">
                <a:solidFill>
                  <a:schemeClr val="dk1"/>
                </a:solidFill>
                <a:latin typeface="Helvetica"/>
                <a:ea typeface="Helvetica Neue"/>
                <a:cs typeface="Helvetica"/>
                <a:sym typeface="Helvetica Neue"/>
              </a:rPr>
              <a:t> forma </a:t>
            </a:r>
            <a:r>
              <a:rPr lang="en-US" sz="1400" dirty="0" err="1" smtClean="0">
                <a:solidFill>
                  <a:schemeClr val="dk1"/>
                </a:solidFill>
                <a:latin typeface="Helvetica"/>
                <a:ea typeface="Helvetica Neue"/>
                <a:cs typeface="Helvetica"/>
                <a:sym typeface="Helvetica Neue"/>
              </a:rPr>
              <a:t>abierta</a:t>
            </a:r>
            <a:r>
              <a:rPr lang="en-US" sz="1400" dirty="0" smtClean="0">
                <a:solidFill>
                  <a:schemeClr val="dk1"/>
                </a:solidFill>
                <a:latin typeface="Helvetica"/>
                <a:ea typeface="Helvetica Neue"/>
                <a:cs typeface="Helvetica"/>
                <a:sym typeface="Helvetica Neue"/>
              </a:rPr>
              <a:t>, </a:t>
            </a:r>
            <a:r>
              <a:rPr lang="en-US" sz="1400" dirty="0" err="1" smtClean="0">
                <a:solidFill>
                  <a:schemeClr val="dk1"/>
                </a:solidFill>
                <a:latin typeface="Helvetica"/>
                <a:ea typeface="Helvetica Neue"/>
                <a:cs typeface="Helvetica"/>
                <a:sym typeface="Helvetica Neue"/>
              </a:rPr>
              <a:t>es</a:t>
            </a:r>
            <a:r>
              <a:rPr lang="en-US" sz="1400" dirty="0" smtClean="0">
                <a:solidFill>
                  <a:schemeClr val="dk1"/>
                </a:solidFill>
                <a:latin typeface="Helvetica"/>
                <a:ea typeface="Helvetica Neue"/>
                <a:cs typeface="Helvetica"/>
                <a:sym typeface="Helvetica Neue"/>
              </a:rPr>
              <a:t> </a:t>
            </a:r>
            <a:r>
              <a:rPr lang="en-US" sz="1400" dirty="0" err="1" smtClean="0">
                <a:solidFill>
                  <a:schemeClr val="dk1"/>
                </a:solidFill>
                <a:latin typeface="Helvetica"/>
                <a:ea typeface="Helvetica Neue"/>
                <a:cs typeface="Helvetica"/>
                <a:sym typeface="Helvetica Neue"/>
              </a:rPr>
              <a:t>recomendable</a:t>
            </a:r>
            <a:r>
              <a:rPr lang="en-US" sz="1400" dirty="0" smtClean="0">
                <a:solidFill>
                  <a:schemeClr val="dk1"/>
                </a:solidFill>
                <a:latin typeface="Helvetica"/>
                <a:ea typeface="Helvetica Neue"/>
                <a:cs typeface="Helvetica"/>
                <a:sym typeface="Helvetica Neue"/>
              </a:rPr>
              <a:t> </a:t>
            </a:r>
            <a:r>
              <a:rPr lang="en-US" sz="1400" dirty="0" err="1" smtClean="0">
                <a:solidFill>
                  <a:schemeClr val="dk1"/>
                </a:solidFill>
                <a:latin typeface="Helvetica"/>
                <a:ea typeface="Helvetica Neue"/>
                <a:cs typeface="Helvetica"/>
                <a:sym typeface="Helvetica Neue"/>
              </a:rPr>
              <a:t>que</a:t>
            </a:r>
            <a:r>
              <a:rPr lang="en-US" sz="1400" dirty="0" smtClean="0">
                <a:solidFill>
                  <a:schemeClr val="dk1"/>
                </a:solidFill>
                <a:latin typeface="Helvetica"/>
                <a:ea typeface="Helvetica Neue"/>
                <a:cs typeface="Helvetica"/>
                <a:sym typeface="Helvetica Neue"/>
              </a:rPr>
              <a:t> el </a:t>
            </a:r>
            <a:r>
              <a:rPr lang="en-US" sz="1400" dirty="0" err="1" smtClean="0">
                <a:solidFill>
                  <a:schemeClr val="dk1"/>
                </a:solidFill>
                <a:latin typeface="Helvetica"/>
                <a:ea typeface="Helvetica Neue"/>
                <a:cs typeface="Helvetica"/>
                <a:sym typeface="Helvetica Neue"/>
              </a:rPr>
              <a:t>perfil</a:t>
            </a:r>
            <a:r>
              <a:rPr lang="en-US" sz="1400" dirty="0" smtClean="0">
                <a:solidFill>
                  <a:schemeClr val="dk1"/>
                </a:solidFill>
                <a:latin typeface="Helvetica"/>
                <a:ea typeface="Helvetica Neue"/>
                <a:cs typeface="Helvetica"/>
                <a:sym typeface="Helvetica Neue"/>
              </a:rPr>
              <a:t> de </a:t>
            </a:r>
            <a:r>
              <a:rPr lang="en-US" sz="1400" dirty="0" err="1" smtClean="0">
                <a:solidFill>
                  <a:schemeClr val="dk1"/>
                </a:solidFill>
                <a:latin typeface="Helvetica"/>
                <a:ea typeface="Helvetica Neue"/>
                <a:cs typeface="Helvetica"/>
                <a:sym typeface="Helvetica Neue"/>
              </a:rPr>
              <a:t>una</a:t>
            </a:r>
            <a:r>
              <a:rPr lang="en-US" sz="1400" dirty="0" smtClean="0">
                <a:solidFill>
                  <a:schemeClr val="dk1"/>
                </a:solidFill>
                <a:latin typeface="Helvetica"/>
                <a:ea typeface="Helvetica Neue"/>
                <a:cs typeface="Helvetica"/>
                <a:sym typeface="Helvetica Neue"/>
              </a:rPr>
              <a:t> </a:t>
            </a:r>
            <a:r>
              <a:rPr lang="en-US" sz="1400" dirty="0" err="1" smtClean="0">
                <a:solidFill>
                  <a:schemeClr val="dk1"/>
                </a:solidFill>
                <a:latin typeface="Helvetica"/>
                <a:ea typeface="Helvetica Neue"/>
                <a:cs typeface="Helvetica"/>
                <a:sym typeface="Helvetica Neue"/>
              </a:rPr>
              <a:t>imagen</a:t>
            </a:r>
            <a:r>
              <a:rPr lang="en-US" sz="1400" dirty="0" smtClean="0">
                <a:solidFill>
                  <a:schemeClr val="dk1"/>
                </a:solidFill>
                <a:latin typeface="Helvetica"/>
                <a:ea typeface="Helvetica Neue"/>
                <a:cs typeface="Helvetica"/>
                <a:sym typeface="Helvetica Neue"/>
              </a:rPr>
              <a:t> </a:t>
            </a:r>
            <a:r>
              <a:rPr lang="en-US" sz="1400" dirty="0" err="1" smtClean="0">
                <a:solidFill>
                  <a:schemeClr val="dk1"/>
                </a:solidFill>
                <a:latin typeface="Helvetica"/>
                <a:ea typeface="Helvetica Neue"/>
                <a:cs typeface="Helvetica"/>
                <a:sym typeface="Helvetica Neue"/>
              </a:rPr>
              <a:t>inocente</a:t>
            </a:r>
            <a:r>
              <a:rPr lang="en-US" sz="1400" dirty="0">
                <a:solidFill>
                  <a:schemeClr val="dk1"/>
                </a:solidFill>
                <a:latin typeface="Helvetica"/>
                <a:ea typeface="Helvetica Neue"/>
                <a:cs typeface="Helvetica"/>
                <a:sym typeface="Helvetica Neue"/>
              </a:rPr>
              <a:t> </a:t>
            </a:r>
            <a:r>
              <a:rPr lang="en-US" sz="1400" dirty="0" smtClean="0">
                <a:solidFill>
                  <a:schemeClr val="dk1"/>
                </a:solidFill>
                <a:latin typeface="Helvetica"/>
                <a:ea typeface="Helvetica Neue"/>
                <a:cs typeface="Helvetica"/>
                <a:sym typeface="Helvetica Neue"/>
              </a:rPr>
              <a:t>y </a:t>
            </a:r>
            <a:r>
              <a:rPr lang="en-US" sz="1400" dirty="0" err="1" smtClean="0">
                <a:solidFill>
                  <a:schemeClr val="dk1"/>
                </a:solidFill>
                <a:latin typeface="Helvetica"/>
                <a:ea typeface="Helvetica Neue"/>
                <a:cs typeface="Helvetica"/>
                <a:sym typeface="Helvetica Neue"/>
              </a:rPr>
              <a:t>neutra</a:t>
            </a:r>
            <a:r>
              <a:rPr lang="en-US" sz="1400" dirty="0" smtClean="0">
                <a:solidFill>
                  <a:schemeClr val="dk1"/>
                </a:solidFill>
                <a:latin typeface="Helvetica"/>
                <a:ea typeface="Helvetica Neue"/>
                <a:cs typeface="Helvetica"/>
                <a:sym typeface="Helvetica Neue"/>
              </a:rPr>
              <a:t>”. </a:t>
            </a:r>
            <a:endParaRPr lang="en-US" sz="1400" dirty="0">
              <a:solidFill>
                <a:schemeClr val="dk1"/>
              </a:solidFill>
              <a:latin typeface="Helvetica"/>
              <a:ea typeface="Helvetica Neue"/>
              <a:cs typeface="Helvetica"/>
              <a:sym typeface="Helvetica Neue"/>
            </a:endParaRPr>
          </a:p>
          <a:p>
            <a:pPr marL="0" marR="0" lvl="0" indent="0" algn="l" rtl="0">
              <a:spcBef>
                <a:spcPts val="0"/>
              </a:spcBef>
              <a:buNone/>
            </a:pPr>
            <a:endParaRPr sz="1800" dirty="0">
              <a:solidFill>
                <a:schemeClr val="dk1"/>
              </a:solidFill>
              <a:latin typeface="Calibri"/>
              <a:ea typeface="Calibri"/>
              <a:cs typeface="Calibri"/>
              <a:sym typeface="Calibri"/>
            </a:endParaRPr>
          </a:p>
        </p:txBody>
      </p:sp>
      <p:pic>
        <p:nvPicPr>
          <p:cNvPr id="266" name="Shape 266" descr="manifestate.png"/>
          <p:cNvPicPr preferRelativeResize="0"/>
          <p:nvPr/>
        </p:nvPicPr>
        <p:blipFill rotWithShape="1">
          <a:blip r:embed="rId4">
            <a:alphaModFix/>
          </a:blip>
          <a:srcRect/>
          <a:stretch/>
        </p:blipFill>
        <p:spPr>
          <a:xfrm>
            <a:off x="7081418" y="4539621"/>
            <a:ext cx="1605380" cy="1878980"/>
          </a:xfrm>
          <a:prstGeom prst="rect">
            <a:avLst/>
          </a:prstGeom>
          <a:noFill/>
          <a:ln>
            <a:noFill/>
          </a:ln>
        </p:spPr>
      </p:pic>
    </p:spTree>
    <p:extLst>
      <p:ext uri="{BB962C8B-B14F-4D97-AF65-F5344CB8AC3E}">
        <p14:creationId xmlns:p14="http://schemas.microsoft.com/office/powerpoint/2010/main" val="2846609218"/>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pic>
        <p:nvPicPr>
          <p:cNvPr id="271" name="Shape 271"/>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272" name="Shape 272"/>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lvl="0">
              <a:spcBef>
                <a:spcPts val="0"/>
              </a:spcBef>
              <a:buClr>
                <a:schemeClr val="lt1"/>
              </a:buClr>
              <a:buSzPct val="25000"/>
            </a:pPr>
            <a:r>
              <a:rPr lang="it-IT" altLang="it-IT" sz="2000" b="1" dirty="0">
                <a:solidFill>
                  <a:schemeClr val="bg1"/>
                </a:solidFill>
                <a:latin typeface="Helvetica" panose="020B0604020202020204" pitchFamily="34" charset="0"/>
                <a:cs typeface="Helvetica" panose="020B0604020202020204" pitchFamily="34" charset="0"/>
              </a:rPr>
              <a:t>COMUNICACIÓN EN REDES SOCIALES</a:t>
            </a:r>
            <a:endParaRPr lang="en-US" sz="1000" b="1" i="0" u="none" strike="noStrike" cap="none" dirty="0">
              <a:solidFill>
                <a:schemeClr val="lt1"/>
              </a:solidFill>
              <a:latin typeface="Helvetica Neue"/>
              <a:ea typeface="Helvetica Neue"/>
              <a:cs typeface="Helvetica Neue"/>
              <a:sym typeface="Helvetica Neue"/>
            </a:endParaRPr>
          </a:p>
        </p:txBody>
      </p:sp>
      <p:sp>
        <p:nvSpPr>
          <p:cNvPr id="273" name="Shape 273"/>
          <p:cNvSpPr/>
          <p:nvPr/>
        </p:nvSpPr>
        <p:spPr>
          <a:xfrm>
            <a:off x="3779912" y="6093296"/>
            <a:ext cx="1296143" cy="159459"/>
          </a:xfrm>
          <a:prstGeom prst="rect">
            <a:avLst/>
          </a:prstGeom>
          <a:solidFill>
            <a:schemeClr val="lt1"/>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274" name="Shape 274"/>
          <p:cNvSpPr txBox="1"/>
          <p:nvPr/>
        </p:nvSpPr>
        <p:spPr>
          <a:xfrm>
            <a:off x="160153" y="2236981"/>
            <a:ext cx="8229600" cy="399930"/>
          </a:xfrm>
          <a:prstGeom prst="rect">
            <a:avLst/>
          </a:prstGeom>
          <a:noFill/>
          <a:ln>
            <a:noFill/>
          </a:ln>
        </p:spPr>
        <p:txBody>
          <a:bodyPr lIns="91425" tIns="45700" rIns="91425" bIns="45700" anchor="ctr" anchorCtr="0">
            <a:noAutofit/>
          </a:bodyPr>
          <a:lstStyle/>
          <a:p>
            <a:pPr marL="0" marR="0" lvl="0" indent="0" algn="l" rtl="0">
              <a:spcBef>
                <a:spcPts val="0"/>
              </a:spcBef>
              <a:buClr>
                <a:schemeClr val="dk1"/>
              </a:buClr>
              <a:buSzPct val="25000"/>
              <a:buFont typeface="Helvetica Neue"/>
              <a:buNone/>
            </a:pPr>
            <a:r>
              <a:rPr lang="en-US" sz="2000" b="1">
                <a:solidFill>
                  <a:schemeClr val="dk1"/>
                </a:solidFill>
                <a:latin typeface="Helvetica Neue"/>
                <a:ea typeface="Helvetica Neue"/>
                <a:cs typeface="Helvetica Neue"/>
                <a:sym typeface="Helvetica Neue"/>
              </a:rPr>
              <a:t>Facebook</a:t>
            </a:r>
            <a:r>
              <a:rPr lang="en-US" sz="1000" b="1">
                <a:solidFill>
                  <a:schemeClr val="lt1"/>
                </a:solidFill>
                <a:latin typeface="Helvetica Neue"/>
                <a:ea typeface="Helvetica Neue"/>
                <a:cs typeface="Helvetica Neue"/>
                <a:sym typeface="Helvetica Neue"/>
              </a:rPr>
              <a:t>the talent recruiters/companies </a:t>
            </a:r>
          </a:p>
        </p:txBody>
      </p:sp>
      <p:sp>
        <p:nvSpPr>
          <p:cNvPr id="275" name="Shape 275"/>
          <p:cNvSpPr txBox="1"/>
          <p:nvPr/>
        </p:nvSpPr>
        <p:spPr>
          <a:xfrm>
            <a:off x="160153" y="2780927"/>
            <a:ext cx="8325516" cy="1661993"/>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lang="en-US" sz="1400" dirty="0" smtClean="0">
              <a:solidFill>
                <a:schemeClr val="dk1"/>
              </a:solidFill>
              <a:latin typeface="Helvetica Neue"/>
              <a:ea typeface="Helvetica Neue"/>
              <a:cs typeface="Helvetica Neue"/>
              <a:sym typeface="Helvetica Neue"/>
            </a:endParaRPr>
          </a:p>
          <a:p>
            <a:pPr marL="0" marR="0" lvl="0" indent="0" algn="l" rtl="0">
              <a:spcBef>
                <a:spcPts val="0"/>
              </a:spcBef>
              <a:buSzPct val="25000"/>
              <a:buNone/>
            </a:pPr>
            <a:endParaRPr lang="en-US" sz="1400" dirty="0">
              <a:solidFill>
                <a:schemeClr val="dk1"/>
              </a:solidFill>
              <a:latin typeface="Helvetica Neue"/>
              <a:ea typeface="Helvetica Neue"/>
              <a:cs typeface="Helvetica Neue"/>
              <a:sym typeface="Helvetica Neue"/>
            </a:endParaRPr>
          </a:p>
          <a:p>
            <a:pPr marL="0" marR="0" lvl="0" indent="0" algn="l" rtl="0">
              <a:spcBef>
                <a:spcPts val="0"/>
              </a:spcBef>
              <a:buSzPct val="25000"/>
              <a:buNone/>
            </a:pPr>
            <a:endParaRPr lang="en-US" sz="1400" dirty="0" smtClean="0">
              <a:solidFill>
                <a:schemeClr val="dk1"/>
              </a:solidFill>
              <a:latin typeface="Helvetica Neue"/>
              <a:ea typeface="Helvetica Neue"/>
              <a:cs typeface="Helvetica Neue"/>
              <a:sym typeface="Helvetica Neue"/>
            </a:endParaRPr>
          </a:p>
          <a:p>
            <a:pPr marL="0" marR="0" lvl="0" indent="0" algn="l" rtl="0">
              <a:spcBef>
                <a:spcPts val="0"/>
              </a:spcBef>
              <a:buSzPct val="25000"/>
              <a:buNone/>
            </a:pPr>
            <a:endParaRPr lang="en-US" sz="1400" dirty="0">
              <a:solidFill>
                <a:schemeClr val="dk1"/>
              </a:solidFill>
              <a:latin typeface="Helvetica"/>
              <a:ea typeface="Helvetica Neue"/>
              <a:cs typeface="Helvetica"/>
              <a:sym typeface="Helvetica Neue"/>
            </a:endParaRPr>
          </a:p>
          <a:p>
            <a:pPr marL="0" marR="0" lvl="0" indent="0" algn="l" rtl="0">
              <a:spcBef>
                <a:spcPts val="0"/>
              </a:spcBef>
              <a:buSzPct val="25000"/>
              <a:buNone/>
            </a:pPr>
            <a:r>
              <a:rPr lang="en-US" sz="1400" dirty="0" smtClean="0">
                <a:solidFill>
                  <a:schemeClr val="dk1"/>
                </a:solidFill>
                <a:latin typeface="Helvetica"/>
                <a:ea typeface="Helvetica Neue"/>
                <a:cs typeface="Helvetica"/>
                <a:sym typeface="Helvetica Neue"/>
              </a:rPr>
              <a:t>No </a:t>
            </a:r>
            <a:r>
              <a:rPr lang="en-US" sz="1400" dirty="0" err="1" smtClean="0">
                <a:solidFill>
                  <a:schemeClr val="dk1"/>
                </a:solidFill>
                <a:latin typeface="Helvetica"/>
                <a:ea typeface="Helvetica Neue"/>
                <a:cs typeface="Helvetica"/>
                <a:sym typeface="Helvetica Neue"/>
              </a:rPr>
              <a:t>postees</a:t>
            </a:r>
            <a:r>
              <a:rPr lang="en-US" sz="1400" dirty="0" smtClean="0">
                <a:solidFill>
                  <a:schemeClr val="dk1"/>
                </a:solidFill>
                <a:latin typeface="Helvetica"/>
                <a:ea typeface="Helvetica Neue"/>
                <a:cs typeface="Helvetica"/>
                <a:sym typeface="Helvetica Neue"/>
              </a:rPr>
              <a:t> </a:t>
            </a:r>
            <a:r>
              <a:rPr lang="en-US" sz="1400" dirty="0" err="1" smtClean="0">
                <a:solidFill>
                  <a:schemeClr val="dk1"/>
                </a:solidFill>
                <a:latin typeface="Helvetica"/>
                <a:ea typeface="Helvetica Neue"/>
                <a:cs typeface="Helvetica"/>
                <a:sym typeface="Helvetica Neue"/>
              </a:rPr>
              <a:t>sobre</a:t>
            </a:r>
            <a:r>
              <a:rPr lang="en-US" sz="1400" dirty="0" smtClean="0">
                <a:solidFill>
                  <a:schemeClr val="dk1"/>
                </a:solidFill>
                <a:latin typeface="Helvetica"/>
                <a:ea typeface="Helvetica Neue"/>
                <a:cs typeface="Helvetica"/>
                <a:sym typeface="Helvetica Neue"/>
              </a:rPr>
              <a:t> lo </a:t>
            </a:r>
            <a:r>
              <a:rPr lang="en-US" sz="1400" dirty="0" err="1" smtClean="0">
                <a:solidFill>
                  <a:schemeClr val="dk1"/>
                </a:solidFill>
                <a:latin typeface="Helvetica"/>
                <a:ea typeface="Helvetica Neue"/>
                <a:cs typeface="Helvetica"/>
                <a:sym typeface="Helvetica Neue"/>
              </a:rPr>
              <a:t>malo</a:t>
            </a:r>
            <a:r>
              <a:rPr lang="en-US" sz="1400" dirty="0" smtClean="0">
                <a:solidFill>
                  <a:schemeClr val="dk1"/>
                </a:solidFill>
                <a:latin typeface="Helvetica"/>
                <a:ea typeface="Helvetica Neue"/>
                <a:cs typeface="Helvetica"/>
                <a:sym typeface="Helvetica Neue"/>
              </a:rPr>
              <a:t> de </a:t>
            </a:r>
            <a:r>
              <a:rPr lang="en-US" sz="1400" dirty="0" err="1" smtClean="0">
                <a:solidFill>
                  <a:schemeClr val="dk1"/>
                </a:solidFill>
                <a:latin typeface="Helvetica"/>
                <a:ea typeface="Helvetica Neue"/>
                <a:cs typeface="Helvetica"/>
                <a:sym typeface="Helvetica Neue"/>
              </a:rPr>
              <a:t>tu</a:t>
            </a:r>
            <a:r>
              <a:rPr lang="en-US" sz="1400" dirty="0" smtClean="0">
                <a:solidFill>
                  <a:schemeClr val="dk1"/>
                </a:solidFill>
                <a:latin typeface="Helvetica"/>
                <a:ea typeface="Helvetica Neue"/>
                <a:cs typeface="Helvetica"/>
                <a:sym typeface="Helvetica Neue"/>
              </a:rPr>
              <a:t> </a:t>
            </a:r>
            <a:r>
              <a:rPr lang="en-US" sz="1400" dirty="0" err="1" smtClean="0">
                <a:solidFill>
                  <a:schemeClr val="dk1"/>
                </a:solidFill>
                <a:latin typeface="Helvetica"/>
                <a:ea typeface="Helvetica Neue"/>
                <a:cs typeface="Helvetica"/>
                <a:sym typeface="Helvetica Neue"/>
              </a:rPr>
              <a:t>trabajo</a:t>
            </a:r>
            <a:r>
              <a:rPr lang="en-US" sz="1400" dirty="0" smtClean="0">
                <a:solidFill>
                  <a:schemeClr val="dk1"/>
                </a:solidFill>
                <a:latin typeface="Helvetica"/>
                <a:ea typeface="Helvetica Neue"/>
                <a:cs typeface="Helvetica"/>
                <a:sym typeface="Helvetica Neue"/>
              </a:rPr>
              <a:t> actual. </a:t>
            </a:r>
            <a:r>
              <a:rPr lang="en-US" sz="1400" dirty="0" err="1" smtClean="0">
                <a:solidFill>
                  <a:schemeClr val="dk1"/>
                </a:solidFill>
                <a:latin typeface="Helvetica"/>
                <a:ea typeface="Helvetica Neue"/>
                <a:cs typeface="Helvetica"/>
                <a:sym typeface="Helvetica Neue"/>
              </a:rPr>
              <a:t>Evita</a:t>
            </a:r>
            <a:r>
              <a:rPr lang="en-US" sz="1400" dirty="0" smtClean="0">
                <a:solidFill>
                  <a:schemeClr val="dk1"/>
                </a:solidFill>
                <a:latin typeface="Helvetica"/>
                <a:ea typeface="Helvetica Neue"/>
                <a:cs typeface="Helvetica"/>
                <a:sym typeface="Helvetica Neue"/>
              </a:rPr>
              <a:t> </a:t>
            </a:r>
            <a:r>
              <a:rPr lang="en-US" sz="1400" dirty="0" err="1" smtClean="0">
                <a:solidFill>
                  <a:schemeClr val="dk1"/>
                </a:solidFill>
                <a:latin typeface="Helvetica"/>
                <a:ea typeface="Helvetica Neue"/>
                <a:cs typeface="Helvetica"/>
                <a:sym typeface="Helvetica Neue"/>
              </a:rPr>
              <a:t>comentarios</a:t>
            </a:r>
            <a:r>
              <a:rPr lang="en-US" sz="1400" dirty="0" smtClean="0">
                <a:solidFill>
                  <a:schemeClr val="dk1"/>
                </a:solidFill>
                <a:latin typeface="Helvetica"/>
                <a:ea typeface="Helvetica Neue"/>
                <a:cs typeface="Helvetica"/>
                <a:sym typeface="Helvetica Neue"/>
              </a:rPr>
              <a:t> </a:t>
            </a:r>
            <a:r>
              <a:rPr lang="en-US" sz="1400" dirty="0" err="1" smtClean="0">
                <a:solidFill>
                  <a:schemeClr val="dk1"/>
                </a:solidFill>
                <a:latin typeface="Helvetica"/>
                <a:ea typeface="Helvetica Neue"/>
                <a:cs typeface="Helvetica"/>
                <a:sym typeface="Helvetica Neue"/>
              </a:rPr>
              <a:t>negativos</a:t>
            </a:r>
            <a:r>
              <a:rPr lang="en-US" sz="1400" dirty="0" smtClean="0">
                <a:solidFill>
                  <a:schemeClr val="dk1"/>
                </a:solidFill>
                <a:latin typeface="Helvetica"/>
                <a:ea typeface="Helvetica Neue"/>
                <a:cs typeface="Helvetica"/>
                <a:sym typeface="Helvetica Neue"/>
              </a:rPr>
              <a:t> </a:t>
            </a:r>
            <a:r>
              <a:rPr lang="en-US" sz="1400" dirty="0" err="1" smtClean="0">
                <a:solidFill>
                  <a:schemeClr val="dk1"/>
                </a:solidFill>
                <a:latin typeface="Helvetica"/>
                <a:ea typeface="Helvetica Neue"/>
                <a:cs typeface="Helvetica"/>
                <a:sym typeface="Helvetica Neue"/>
              </a:rPr>
              <a:t>sobre</a:t>
            </a:r>
            <a:r>
              <a:rPr lang="en-US" sz="1400" dirty="0" smtClean="0">
                <a:solidFill>
                  <a:schemeClr val="dk1"/>
                </a:solidFill>
                <a:latin typeface="Helvetica"/>
                <a:ea typeface="Helvetica Neue"/>
                <a:cs typeface="Helvetica"/>
                <a:sym typeface="Helvetica Neue"/>
              </a:rPr>
              <a:t> la </a:t>
            </a:r>
            <a:r>
              <a:rPr lang="en-US" sz="1400" dirty="0" err="1" smtClean="0">
                <a:solidFill>
                  <a:schemeClr val="dk1"/>
                </a:solidFill>
                <a:latin typeface="Helvetica"/>
                <a:ea typeface="Helvetica Neue"/>
                <a:cs typeface="Helvetica"/>
                <a:sym typeface="Helvetica Neue"/>
              </a:rPr>
              <a:t>situación</a:t>
            </a:r>
            <a:r>
              <a:rPr lang="en-US" sz="1400" dirty="0" smtClean="0">
                <a:solidFill>
                  <a:schemeClr val="dk1"/>
                </a:solidFill>
                <a:latin typeface="Helvetica"/>
                <a:ea typeface="Helvetica Neue"/>
                <a:cs typeface="Helvetica"/>
                <a:sym typeface="Helvetica Neue"/>
              </a:rPr>
              <a:t> en </a:t>
            </a:r>
            <a:r>
              <a:rPr lang="en-US" sz="1400" dirty="0" err="1" smtClean="0">
                <a:solidFill>
                  <a:schemeClr val="dk1"/>
                </a:solidFill>
                <a:latin typeface="Helvetica"/>
                <a:ea typeface="Helvetica Neue"/>
                <a:cs typeface="Helvetica"/>
                <a:sym typeface="Helvetica Neue"/>
              </a:rPr>
              <a:t>tu</a:t>
            </a:r>
            <a:r>
              <a:rPr lang="en-US" sz="1400" dirty="0" smtClean="0">
                <a:solidFill>
                  <a:schemeClr val="dk1"/>
                </a:solidFill>
                <a:latin typeface="Helvetica"/>
                <a:ea typeface="Helvetica Neue"/>
                <a:cs typeface="Helvetica"/>
                <a:sym typeface="Helvetica Neue"/>
              </a:rPr>
              <a:t> </a:t>
            </a:r>
            <a:r>
              <a:rPr lang="en-US" sz="1400" dirty="0" err="1" smtClean="0">
                <a:solidFill>
                  <a:schemeClr val="dk1"/>
                </a:solidFill>
                <a:latin typeface="Helvetica"/>
                <a:ea typeface="Helvetica Neue"/>
                <a:cs typeface="Helvetica"/>
                <a:sym typeface="Helvetica Neue"/>
              </a:rPr>
              <a:t>empresa</a:t>
            </a:r>
            <a:r>
              <a:rPr lang="en-US" sz="1400" dirty="0" smtClean="0">
                <a:solidFill>
                  <a:schemeClr val="dk1"/>
                </a:solidFill>
                <a:latin typeface="Helvetica"/>
                <a:ea typeface="Helvetica Neue"/>
                <a:cs typeface="Helvetica"/>
                <a:sym typeface="Helvetica Neue"/>
              </a:rPr>
              <a:t>, </a:t>
            </a:r>
            <a:r>
              <a:rPr lang="en-US" sz="1400" dirty="0" err="1" smtClean="0">
                <a:solidFill>
                  <a:schemeClr val="dk1"/>
                </a:solidFill>
                <a:latin typeface="Helvetica"/>
                <a:ea typeface="Helvetica Neue"/>
                <a:cs typeface="Helvetica"/>
                <a:sym typeface="Helvetica Neue"/>
              </a:rPr>
              <a:t>jefe</a:t>
            </a:r>
            <a:r>
              <a:rPr lang="en-US" sz="1400" dirty="0" smtClean="0">
                <a:solidFill>
                  <a:schemeClr val="dk1"/>
                </a:solidFill>
                <a:latin typeface="Helvetica"/>
                <a:ea typeface="Helvetica Neue"/>
                <a:cs typeface="Helvetica"/>
                <a:sym typeface="Helvetica Neue"/>
              </a:rPr>
              <a:t>, </a:t>
            </a:r>
            <a:r>
              <a:rPr lang="en-US" sz="1400" dirty="0" err="1" smtClean="0">
                <a:solidFill>
                  <a:schemeClr val="dk1"/>
                </a:solidFill>
                <a:latin typeface="Helvetica"/>
                <a:ea typeface="Helvetica Neue"/>
                <a:cs typeface="Helvetica"/>
                <a:sym typeface="Helvetica Neue"/>
              </a:rPr>
              <a:t>compañeros</a:t>
            </a:r>
            <a:r>
              <a:rPr lang="en-US" sz="1400" dirty="0" smtClean="0">
                <a:solidFill>
                  <a:schemeClr val="dk1"/>
                </a:solidFill>
                <a:latin typeface="Helvetica"/>
                <a:ea typeface="Helvetica Neue"/>
                <a:cs typeface="Helvetica"/>
                <a:sym typeface="Helvetica Neue"/>
              </a:rPr>
              <a:t>, </a:t>
            </a:r>
            <a:r>
              <a:rPr lang="en-US" sz="1400" dirty="0" err="1" smtClean="0">
                <a:solidFill>
                  <a:schemeClr val="dk1"/>
                </a:solidFill>
                <a:latin typeface="Helvetica"/>
                <a:ea typeface="Helvetica Neue"/>
                <a:cs typeface="Helvetica"/>
                <a:sym typeface="Helvetica Neue"/>
              </a:rPr>
              <a:t>etc</a:t>
            </a:r>
            <a:r>
              <a:rPr lang="mr-IN" sz="1400" dirty="0" smtClean="0">
                <a:solidFill>
                  <a:schemeClr val="dk1"/>
                </a:solidFill>
                <a:latin typeface="Helvetica"/>
                <a:ea typeface="Helvetica Neue"/>
                <a:cs typeface="Helvetica"/>
                <a:sym typeface="Helvetica Neue"/>
              </a:rPr>
              <a:t>…</a:t>
            </a:r>
            <a:endParaRPr sz="1800" dirty="0">
              <a:solidFill>
                <a:schemeClr val="dk1"/>
              </a:solidFill>
              <a:latin typeface="Helvetica"/>
              <a:ea typeface="Calibri"/>
              <a:cs typeface="Helvetica"/>
              <a:sym typeface="Calibri"/>
            </a:endParaRPr>
          </a:p>
        </p:txBody>
      </p:sp>
      <p:pic>
        <p:nvPicPr>
          <p:cNvPr id="276" name="Shape 276" descr="love-job.jpg"/>
          <p:cNvPicPr preferRelativeResize="0"/>
          <p:nvPr/>
        </p:nvPicPr>
        <p:blipFill rotWithShape="1">
          <a:blip r:embed="rId4">
            <a:alphaModFix/>
          </a:blip>
          <a:srcRect/>
          <a:stretch/>
        </p:blipFill>
        <p:spPr>
          <a:xfrm>
            <a:off x="5652119" y="4221087"/>
            <a:ext cx="3173002" cy="2379752"/>
          </a:xfrm>
          <a:prstGeom prst="rect">
            <a:avLst/>
          </a:prstGeom>
          <a:noFill/>
          <a:ln>
            <a:noFill/>
          </a:ln>
        </p:spPr>
      </p:pic>
    </p:spTree>
    <p:extLst>
      <p:ext uri="{BB962C8B-B14F-4D97-AF65-F5344CB8AC3E}">
        <p14:creationId xmlns:p14="http://schemas.microsoft.com/office/powerpoint/2010/main" val="3073865260"/>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pic>
        <p:nvPicPr>
          <p:cNvPr id="281" name="Shape 281"/>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282" name="Shape 282"/>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lvl="0">
              <a:spcBef>
                <a:spcPts val="0"/>
              </a:spcBef>
              <a:buClr>
                <a:schemeClr val="lt1"/>
              </a:buClr>
              <a:buSzPct val="25000"/>
            </a:pPr>
            <a:r>
              <a:rPr lang="it-IT" altLang="it-IT" sz="2000" b="1" dirty="0">
                <a:solidFill>
                  <a:schemeClr val="bg1"/>
                </a:solidFill>
                <a:latin typeface="Helvetica" panose="020B0604020202020204" pitchFamily="34" charset="0"/>
                <a:cs typeface="Helvetica" panose="020B0604020202020204" pitchFamily="34" charset="0"/>
              </a:rPr>
              <a:t>COMUNICACIÓN EN REDES SOCIALES</a:t>
            </a:r>
            <a:endParaRPr lang="en-US" sz="1000" b="1" i="0" u="none" strike="noStrike" cap="none" dirty="0">
              <a:solidFill>
                <a:schemeClr val="lt1"/>
              </a:solidFill>
              <a:latin typeface="Helvetica Neue"/>
              <a:ea typeface="Helvetica Neue"/>
              <a:cs typeface="Helvetica Neue"/>
              <a:sym typeface="Helvetica Neue"/>
            </a:endParaRPr>
          </a:p>
        </p:txBody>
      </p:sp>
      <p:sp>
        <p:nvSpPr>
          <p:cNvPr id="283" name="Shape 283"/>
          <p:cNvSpPr/>
          <p:nvPr/>
        </p:nvSpPr>
        <p:spPr>
          <a:xfrm>
            <a:off x="3779912" y="6093296"/>
            <a:ext cx="1296143" cy="159459"/>
          </a:xfrm>
          <a:prstGeom prst="rect">
            <a:avLst/>
          </a:prstGeom>
          <a:solidFill>
            <a:schemeClr val="lt1"/>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284" name="Shape 284"/>
          <p:cNvSpPr txBox="1"/>
          <p:nvPr/>
        </p:nvSpPr>
        <p:spPr>
          <a:xfrm>
            <a:off x="160153" y="2236981"/>
            <a:ext cx="8229600" cy="471939"/>
          </a:xfrm>
          <a:prstGeom prst="rect">
            <a:avLst/>
          </a:prstGeom>
          <a:noFill/>
          <a:ln>
            <a:noFill/>
          </a:ln>
        </p:spPr>
        <p:txBody>
          <a:bodyPr lIns="91425" tIns="45700" rIns="91425" bIns="45700" anchor="ctr" anchorCtr="0">
            <a:noAutofit/>
          </a:bodyPr>
          <a:lstStyle/>
          <a:p>
            <a:pPr marL="0" marR="0" lvl="0" indent="0" algn="l" rtl="0">
              <a:spcBef>
                <a:spcPts val="0"/>
              </a:spcBef>
              <a:buClr>
                <a:schemeClr val="dk1"/>
              </a:buClr>
              <a:buSzPct val="25000"/>
              <a:buFont typeface="Helvetica Neue"/>
              <a:buNone/>
            </a:pPr>
            <a:r>
              <a:rPr lang="en-US" sz="2000" b="1">
                <a:solidFill>
                  <a:schemeClr val="dk1"/>
                </a:solidFill>
                <a:latin typeface="Helvetica Neue"/>
                <a:ea typeface="Helvetica Neue"/>
                <a:cs typeface="Helvetica Neue"/>
                <a:sym typeface="Helvetica Neue"/>
              </a:rPr>
              <a:t>Facebook</a:t>
            </a:r>
            <a:r>
              <a:rPr lang="en-US" sz="1000" b="1">
                <a:solidFill>
                  <a:schemeClr val="lt1"/>
                </a:solidFill>
                <a:latin typeface="Helvetica Neue"/>
                <a:ea typeface="Helvetica Neue"/>
                <a:cs typeface="Helvetica Neue"/>
                <a:sym typeface="Helvetica Neue"/>
              </a:rPr>
              <a:t>the talent recruiters/companies </a:t>
            </a:r>
          </a:p>
        </p:txBody>
      </p:sp>
      <p:sp>
        <p:nvSpPr>
          <p:cNvPr id="285" name="Shape 285"/>
          <p:cNvSpPr txBox="1"/>
          <p:nvPr/>
        </p:nvSpPr>
        <p:spPr>
          <a:xfrm>
            <a:off x="160152" y="2852935"/>
            <a:ext cx="8732326" cy="1877437"/>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400" b="1" dirty="0" smtClean="0">
                <a:solidFill>
                  <a:schemeClr val="dk1"/>
                </a:solidFill>
                <a:latin typeface="Helvetica"/>
                <a:ea typeface="Helvetica Neue"/>
                <a:cs typeface="Helvetica"/>
                <a:sym typeface="Helvetica Neue"/>
              </a:rPr>
              <a:t>Se </a:t>
            </a:r>
            <a:r>
              <a:rPr lang="en-US" sz="1400" b="1" dirty="0" err="1" smtClean="0">
                <a:solidFill>
                  <a:schemeClr val="dk1"/>
                </a:solidFill>
                <a:latin typeface="Helvetica"/>
                <a:ea typeface="Helvetica Neue"/>
                <a:cs typeface="Helvetica"/>
                <a:sym typeface="Helvetica Neue"/>
              </a:rPr>
              <a:t>consistente</a:t>
            </a:r>
            <a:r>
              <a:rPr lang="en-US" sz="1400" b="1" dirty="0" smtClean="0">
                <a:solidFill>
                  <a:schemeClr val="dk1"/>
                </a:solidFill>
                <a:latin typeface="Helvetica"/>
                <a:ea typeface="Helvetica Neue"/>
                <a:cs typeface="Helvetica"/>
                <a:sym typeface="Helvetica Neue"/>
              </a:rPr>
              <a:t> y </a:t>
            </a:r>
            <a:r>
              <a:rPr lang="en-US" sz="1400" b="1" dirty="0" err="1" smtClean="0">
                <a:solidFill>
                  <a:schemeClr val="dk1"/>
                </a:solidFill>
                <a:latin typeface="Helvetica"/>
                <a:ea typeface="Helvetica Neue"/>
                <a:cs typeface="Helvetica"/>
                <a:sym typeface="Helvetica Neue"/>
              </a:rPr>
              <a:t>coherente</a:t>
            </a:r>
            <a:endParaRPr lang="en-US" sz="1400" b="1" dirty="0">
              <a:solidFill>
                <a:schemeClr val="dk1"/>
              </a:solidFill>
              <a:latin typeface="Helvetica"/>
              <a:ea typeface="Helvetica Neue"/>
              <a:cs typeface="Helvetica"/>
              <a:sym typeface="Helvetica Neue"/>
            </a:endParaRPr>
          </a:p>
          <a:p>
            <a:pPr marL="0" marR="0" lvl="0" indent="0" algn="l" rtl="0">
              <a:spcBef>
                <a:spcPts val="0"/>
              </a:spcBef>
              <a:buSzPct val="25000"/>
              <a:buNone/>
            </a:pPr>
            <a:r>
              <a:rPr lang="en-US" sz="1400" dirty="0" smtClean="0">
                <a:solidFill>
                  <a:schemeClr val="dk1"/>
                </a:solidFill>
                <a:latin typeface="Helvetica"/>
                <a:ea typeface="Helvetica Neue"/>
                <a:cs typeface="Helvetica"/>
                <a:sym typeface="Helvetica Neue"/>
              </a:rPr>
              <a:t>”</a:t>
            </a:r>
            <a:r>
              <a:rPr lang="en-US" sz="1400" dirty="0" err="1" smtClean="0">
                <a:solidFill>
                  <a:schemeClr val="dk1"/>
                </a:solidFill>
                <a:latin typeface="Helvetica"/>
                <a:ea typeface="Helvetica Neue"/>
                <a:cs typeface="Helvetica"/>
                <a:sym typeface="Helvetica Neue"/>
              </a:rPr>
              <a:t>Una</a:t>
            </a:r>
            <a:r>
              <a:rPr lang="en-US" sz="1400" dirty="0" smtClean="0">
                <a:solidFill>
                  <a:schemeClr val="dk1"/>
                </a:solidFill>
                <a:latin typeface="Helvetica"/>
                <a:ea typeface="Helvetica Neue"/>
                <a:cs typeface="Helvetica"/>
                <a:sym typeface="Helvetica Neue"/>
              </a:rPr>
              <a:t> </a:t>
            </a:r>
            <a:r>
              <a:rPr lang="en-US" sz="1400" dirty="0" err="1" smtClean="0">
                <a:solidFill>
                  <a:schemeClr val="dk1"/>
                </a:solidFill>
                <a:latin typeface="Helvetica"/>
                <a:ea typeface="Helvetica Neue"/>
                <a:cs typeface="Helvetica"/>
                <a:sym typeface="Helvetica Neue"/>
              </a:rPr>
              <a:t>imagen</a:t>
            </a:r>
            <a:r>
              <a:rPr lang="en-US" sz="1400" dirty="0" smtClean="0">
                <a:solidFill>
                  <a:schemeClr val="dk1"/>
                </a:solidFill>
                <a:latin typeface="Helvetica"/>
                <a:ea typeface="Helvetica Neue"/>
                <a:cs typeface="Helvetica"/>
                <a:sym typeface="Helvetica Neue"/>
              </a:rPr>
              <a:t> vale </a:t>
            </a:r>
            <a:r>
              <a:rPr lang="en-US" sz="1400" dirty="0" err="1" smtClean="0">
                <a:solidFill>
                  <a:schemeClr val="dk1"/>
                </a:solidFill>
                <a:latin typeface="Helvetica"/>
                <a:ea typeface="Helvetica Neue"/>
                <a:cs typeface="Helvetica"/>
                <a:sym typeface="Helvetica Neue"/>
              </a:rPr>
              <a:t>más</a:t>
            </a:r>
            <a:r>
              <a:rPr lang="en-US" sz="1400" dirty="0" smtClean="0">
                <a:solidFill>
                  <a:schemeClr val="dk1"/>
                </a:solidFill>
                <a:latin typeface="Helvetica"/>
                <a:ea typeface="Helvetica Neue"/>
                <a:cs typeface="Helvetica"/>
                <a:sym typeface="Helvetica Neue"/>
              </a:rPr>
              <a:t> </a:t>
            </a:r>
            <a:r>
              <a:rPr lang="en-US" sz="1400" dirty="0" err="1" smtClean="0">
                <a:solidFill>
                  <a:schemeClr val="dk1"/>
                </a:solidFill>
                <a:latin typeface="Helvetica"/>
                <a:ea typeface="Helvetica Neue"/>
                <a:cs typeface="Helvetica"/>
                <a:sym typeface="Helvetica Neue"/>
              </a:rPr>
              <a:t>que</a:t>
            </a:r>
            <a:r>
              <a:rPr lang="en-US" sz="1400" dirty="0" smtClean="0">
                <a:solidFill>
                  <a:schemeClr val="dk1"/>
                </a:solidFill>
                <a:latin typeface="Helvetica"/>
                <a:ea typeface="Helvetica Neue"/>
                <a:cs typeface="Helvetica"/>
                <a:sym typeface="Helvetica Neue"/>
              </a:rPr>
              <a:t> mil </a:t>
            </a:r>
            <a:r>
              <a:rPr lang="en-US" sz="1400" dirty="0" err="1" smtClean="0">
                <a:solidFill>
                  <a:schemeClr val="dk1"/>
                </a:solidFill>
                <a:latin typeface="Helvetica"/>
                <a:ea typeface="Helvetica Neue"/>
                <a:cs typeface="Helvetica"/>
                <a:sym typeface="Helvetica Neue"/>
              </a:rPr>
              <a:t>palabras</a:t>
            </a:r>
            <a:r>
              <a:rPr lang="en-US" sz="1400" dirty="0" smtClean="0">
                <a:solidFill>
                  <a:schemeClr val="dk1"/>
                </a:solidFill>
                <a:latin typeface="Helvetica"/>
                <a:ea typeface="Helvetica Neue"/>
                <a:cs typeface="Helvetica"/>
                <a:sym typeface="Helvetica Neue"/>
              </a:rPr>
              <a:t>.”.</a:t>
            </a:r>
          </a:p>
          <a:p>
            <a:pPr marL="0" marR="0" lvl="0" indent="0" algn="l" rtl="0">
              <a:spcBef>
                <a:spcPts val="0"/>
              </a:spcBef>
              <a:buSzPct val="25000"/>
              <a:buNone/>
            </a:pPr>
            <a:r>
              <a:rPr lang="en-US" sz="1400" dirty="0" smtClean="0">
                <a:solidFill>
                  <a:schemeClr val="dk1"/>
                </a:solidFill>
                <a:latin typeface="Helvetica"/>
                <a:ea typeface="Helvetica Neue"/>
                <a:cs typeface="Helvetica"/>
                <a:sym typeface="Helvetica Neue"/>
              </a:rPr>
              <a:t>" Lo </a:t>
            </a:r>
            <a:r>
              <a:rPr lang="en-US" sz="1400" dirty="0" err="1" smtClean="0">
                <a:solidFill>
                  <a:schemeClr val="dk1"/>
                </a:solidFill>
                <a:latin typeface="Helvetica"/>
                <a:ea typeface="Helvetica Neue"/>
                <a:cs typeface="Helvetica"/>
                <a:sym typeface="Helvetica Neue"/>
              </a:rPr>
              <a:t>primero</a:t>
            </a:r>
            <a:r>
              <a:rPr lang="en-US" sz="1400" dirty="0" smtClean="0">
                <a:solidFill>
                  <a:schemeClr val="dk1"/>
                </a:solidFill>
                <a:latin typeface="Helvetica"/>
                <a:ea typeface="Helvetica Neue"/>
                <a:cs typeface="Helvetica"/>
                <a:sym typeface="Helvetica Neue"/>
              </a:rPr>
              <a:t> </a:t>
            </a:r>
            <a:r>
              <a:rPr lang="en-US" sz="1400" dirty="0" err="1" smtClean="0">
                <a:solidFill>
                  <a:schemeClr val="dk1"/>
                </a:solidFill>
                <a:latin typeface="Helvetica"/>
                <a:ea typeface="Helvetica Neue"/>
                <a:cs typeface="Helvetica"/>
                <a:sym typeface="Helvetica Neue"/>
              </a:rPr>
              <a:t>que</a:t>
            </a:r>
            <a:r>
              <a:rPr lang="en-US" sz="1400" dirty="0" smtClean="0">
                <a:solidFill>
                  <a:schemeClr val="dk1"/>
                </a:solidFill>
                <a:latin typeface="Helvetica"/>
                <a:ea typeface="Helvetica Neue"/>
                <a:cs typeface="Helvetica"/>
                <a:sym typeface="Helvetica Neue"/>
              </a:rPr>
              <a:t> se </a:t>
            </a:r>
            <a:r>
              <a:rPr lang="en-US" sz="1400" dirty="0" err="1" smtClean="0">
                <a:solidFill>
                  <a:schemeClr val="dk1"/>
                </a:solidFill>
                <a:latin typeface="Helvetica"/>
                <a:ea typeface="Helvetica Neue"/>
                <a:cs typeface="Helvetica"/>
                <a:sym typeface="Helvetica Neue"/>
              </a:rPr>
              <a:t>pregunta</a:t>
            </a:r>
            <a:r>
              <a:rPr lang="en-US" sz="1400" dirty="0" smtClean="0">
                <a:solidFill>
                  <a:schemeClr val="dk1"/>
                </a:solidFill>
                <a:latin typeface="Helvetica"/>
                <a:ea typeface="Helvetica Neue"/>
                <a:cs typeface="Helvetica"/>
                <a:sym typeface="Helvetica Neue"/>
              </a:rPr>
              <a:t> un </a:t>
            </a:r>
            <a:r>
              <a:rPr lang="en-US" sz="1400" dirty="0" err="1" smtClean="0">
                <a:solidFill>
                  <a:schemeClr val="dk1"/>
                </a:solidFill>
                <a:latin typeface="Helvetica"/>
                <a:ea typeface="Helvetica Neue"/>
                <a:cs typeface="Helvetica"/>
                <a:sym typeface="Helvetica Neue"/>
              </a:rPr>
              <a:t>reclutador</a:t>
            </a:r>
            <a:r>
              <a:rPr lang="en-US" sz="1400" dirty="0" smtClean="0">
                <a:solidFill>
                  <a:schemeClr val="dk1"/>
                </a:solidFill>
                <a:latin typeface="Helvetica"/>
                <a:ea typeface="Helvetica Neue"/>
                <a:cs typeface="Helvetica"/>
                <a:sym typeface="Helvetica Neue"/>
              </a:rPr>
              <a:t> </a:t>
            </a:r>
            <a:r>
              <a:rPr lang="en-US" sz="1400" dirty="0" err="1" smtClean="0">
                <a:solidFill>
                  <a:schemeClr val="dk1"/>
                </a:solidFill>
                <a:latin typeface="Helvetica"/>
                <a:ea typeface="Helvetica Neue"/>
                <a:cs typeface="Helvetica"/>
                <a:sym typeface="Helvetica Neue"/>
              </a:rPr>
              <a:t>es</a:t>
            </a:r>
            <a:r>
              <a:rPr lang="en-US" sz="1400" dirty="0" smtClean="0">
                <a:solidFill>
                  <a:schemeClr val="dk1"/>
                </a:solidFill>
                <a:latin typeface="Helvetica"/>
                <a:ea typeface="Helvetica Neue"/>
                <a:cs typeface="Helvetica"/>
                <a:sym typeface="Helvetica Neue"/>
              </a:rPr>
              <a:t> </a:t>
            </a:r>
            <a:r>
              <a:rPr lang="en-US" sz="1400" dirty="0" err="1" smtClean="0">
                <a:solidFill>
                  <a:schemeClr val="dk1"/>
                </a:solidFill>
                <a:latin typeface="Helvetica"/>
                <a:ea typeface="Helvetica Neue"/>
                <a:cs typeface="Helvetica"/>
                <a:sym typeface="Helvetica Neue"/>
              </a:rPr>
              <a:t>si</a:t>
            </a:r>
            <a:r>
              <a:rPr lang="en-US" sz="1400" dirty="0" smtClean="0">
                <a:solidFill>
                  <a:schemeClr val="dk1"/>
                </a:solidFill>
                <a:latin typeface="Helvetica"/>
                <a:ea typeface="Helvetica Neue"/>
                <a:cs typeface="Helvetica"/>
                <a:sym typeface="Helvetica Neue"/>
              </a:rPr>
              <a:t> coincide la </a:t>
            </a:r>
            <a:r>
              <a:rPr lang="en-US" sz="1400" dirty="0" err="1" smtClean="0">
                <a:solidFill>
                  <a:schemeClr val="dk1"/>
                </a:solidFill>
                <a:latin typeface="Helvetica"/>
                <a:ea typeface="Helvetica Neue"/>
                <a:cs typeface="Helvetica"/>
                <a:sym typeface="Helvetica Neue"/>
              </a:rPr>
              <a:t>imagen</a:t>
            </a:r>
            <a:r>
              <a:rPr lang="en-US" sz="1400" dirty="0" smtClean="0">
                <a:solidFill>
                  <a:schemeClr val="dk1"/>
                </a:solidFill>
                <a:latin typeface="Helvetica"/>
                <a:ea typeface="Helvetica Neue"/>
                <a:cs typeface="Helvetica"/>
                <a:sym typeface="Helvetica Neue"/>
              </a:rPr>
              <a:t> offline con la </a:t>
            </a:r>
            <a:r>
              <a:rPr lang="en-US" sz="1400" dirty="0" err="1" smtClean="0">
                <a:solidFill>
                  <a:schemeClr val="dk1"/>
                </a:solidFill>
                <a:latin typeface="Helvetica"/>
                <a:ea typeface="Helvetica Neue"/>
                <a:cs typeface="Helvetica"/>
                <a:sym typeface="Helvetica Neue"/>
              </a:rPr>
              <a:t>imagen</a:t>
            </a:r>
            <a:r>
              <a:rPr lang="en-US" sz="1400" dirty="0" smtClean="0">
                <a:solidFill>
                  <a:schemeClr val="dk1"/>
                </a:solidFill>
                <a:latin typeface="Helvetica"/>
                <a:ea typeface="Helvetica Neue"/>
                <a:cs typeface="Helvetica"/>
                <a:sym typeface="Helvetica Neue"/>
              </a:rPr>
              <a:t> on line del </a:t>
            </a:r>
            <a:r>
              <a:rPr lang="en-US" sz="1400" dirty="0" err="1" smtClean="0">
                <a:solidFill>
                  <a:schemeClr val="dk1"/>
                </a:solidFill>
                <a:latin typeface="Helvetica"/>
                <a:ea typeface="Helvetica Neue"/>
                <a:cs typeface="Helvetica"/>
                <a:sym typeface="Helvetica Neue"/>
              </a:rPr>
              <a:t>candidato</a:t>
            </a:r>
            <a:r>
              <a:rPr lang="en-US" sz="1400" dirty="0" smtClean="0">
                <a:solidFill>
                  <a:schemeClr val="dk1"/>
                </a:solidFill>
                <a:latin typeface="Helvetica"/>
                <a:ea typeface="Helvetica Neue"/>
                <a:cs typeface="Helvetica"/>
                <a:sym typeface="Helvetica Neue"/>
              </a:rPr>
              <a:t>, </a:t>
            </a:r>
            <a:r>
              <a:rPr lang="en-US" sz="1400" dirty="0" err="1" smtClean="0">
                <a:solidFill>
                  <a:schemeClr val="dk1"/>
                </a:solidFill>
                <a:latin typeface="Helvetica"/>
                <a:ea typeface="Helvetica Neue"/>
                <a:cs typeface="Helvetica"/>
                <a:sym typeface="Helvetica Neue"/>
              </a:rPr>
              <a:t>por</a:t>
            </a:r>
            <a:r>
              <a:rPr lang="en-US" sz="1400" dirty="0" smtClean="0">
                <a:solidFill>
                  <a:schemeClr val="dk1"/>
                </a:solidFill>
                <a:latin typeface="Helvetica"/>
                <a:ea typeface="Helvetica Neue"/>
                <a:cs typeface="Helvetica"/>
                <a:sym typeface="Helvetica Neue"/>
              </a:rPr>
              <a:t> </a:t>
            </a:r>
            <a:r>
              <a:rPr lang="en-US" sz="1400" dirty="0" err="1" smtClean="0">
                <a:solidFill>
                  <a:schemeClr val="dk1"/>
                </a:solidFill>
                <a:latin typeface="Helvetica"/>
                <a:ea typeface="Helvetica Neue"/>
                <a:cs typeface="Helvetica"/>
                <a:sym typeface="Helvetica Neue"/>
              </a:rPr>
              <a:t>ejemplo</a:t>
            </a:r>
            <a:r>
              <a:rPr lang="en-US" sz="1400" dirty="0" smtClean="0">
                <a:solidFill>
                  <a:schemeClr val="dk1"/>
                </a:solidFill>
                <a:latin typeface="Helvetica"/>
                <a:ea typeface="Helvetica Neue"/>
                <a:cs typeface="Helvetica"/>
                <a:sym typeface="Helvetica Neue"/>
              </a:rPr>
              <a:t> </a:t>
            </a:r>
            <a:r>
              <a:rPr lang="en-US" sz="1400" dirty="0" err="1" smtClean="0">
                <a:solidFill>
                  <a:schemeClr val="dk1"/>
                </a:solidFill>
                <a:latin typeface="Helvetica"/>
                <a:ea typeface="Helvetica Neue"/>
                <a:cs typeface="Helvetica"/>
                <a:sym typeface="Helvetica Neue"/>
              </a:rPr>
              <a:t>si</a:t>
            </a:r>
            <a:r>
              <a:rPr lang="en-US" sz="1400" dirty="0" smtClean="0">
                <a:solidFill>
                  <a:schemeClr val="dk1"/>
                </a:solidFill>
                <a:latin typeface="Helvetica"/>
                <a:ea typeface="Helvetica Neue"/>
                <a:cs typeface="Helvetica"/>
                <a:sym typeface="Helvetica Neue"/>
              </a:rPr>
              <a:t> un </a:t>
            </a:r>
            <a:r>
              <a:rPr lang="en-US" sz="1400" dirty="0" err="1" smtClean="0">
                <a:solidFill>
                  <a:schemeClr val="dk1"/>
                </a:solidFill>
                <a:latin typeface="Helvetica"/>
                <a:ea typeface="Helvetica Neue"/>
                <a:cs typeface="Helvetica"/>
                <a:sym typeface="Helvetica Neue"/>
              </a:rPr>
              <a:t>candidato</a:t>
            </a:r>
            <a:r>
              <a:rPr lang="en-US" sz="1400" dirty="0" smtClean="0">
                <a:solidFill>
                  <a:schemeClr val="dk1"/>
                </a:solidFill>
                <a:latin typeface="Helvetica"/>
                <a:ea typeface="Helvetica Neue"/>
                <a:cs typeface="Helvetica"/>
                <a:sym typeface="Helvetica Neue"/>
              </a:rPr>
              <a:t> </a:t>
            </a:r>
            <a:r>
              <a:rPr lang="en-US" sz="1400" dirty="0" err="1" smtClean="0">
                <a:solidFill>
                  <a:schemeClr val="dk1"/>
                </a:solidFill>
                <a:latin typeface="Helvetica"/>
                <a:ea typeface="Helvetica Neue"/>
                <a:cs typeface="Helvetica"/>
                <a:sym typeface="Helvetica Neue"/>
              </a:rPr>
              <a:t>asiste</a:t>
            </a:r>
            <a:r>
              <a:rPr lang="en-US" sz="1400" dirty="0" smtClean="0">
                <a:solidFill>
                  <a:schemeClr val="dk1"/>
                </a:solidFill>
                <a:latin typeface="Helvetica"/>
                <a:ea typeface="Helvetica Neue"/>
                <a:cs typeface="Helvetica"/>
                <a:sym typeface="Helvetica Neue"/>
              </a:rPr>
              <a:t> a </a:t>
            </a:r>
            <a:r>
              <a:rPr lang="en-US" sz="1400" dirty="0" err="1" smtClean="0">
                <a:solidFill>
                  <a:schemeClr val="dk1"/>
                </a:solidFill>
                <a:latin typeface="Helvetica"/>
                <a:ea typeface="Helvetica Neue"/>
                <a:cs typeface="Helvetica"/>
                <a:sym typeface="Helvetica Neue"/>
              </a:rPr>
              <a:t>una</a:t>
            </a:r>
            <a:r>
              <a:rPr lang="en-US" sz="1400" dirty="0" smtClean="0">
                <a:solidFill>
                  <a:schemeClr val="dk1"/>
                </a:solidFill>
                <a:latin typeface="Helvetica"/>
                <a:ea typeface="Helvetica Neue"/>
                <a:cs typeface="Helvetica"/>
                <a:sym typeface="Helvetica Neue"/>
              </a:rPr>
              <a:t> </a:t>
            </a:r>
            <a:r>
              <a:rPr lang="en-US" sz="1400" dirty="0" err="1" smtClean="0">
                <a:solidFill>
                  <a:schemeClr val="dk1"/>
                </a:solidFill>
                <a:latin typeface="Helvetica"/>
                <a:ea typeface="Helvetica Neue"/>
                <a:cs typeface="Helvetica"/>
                <a:sym typeface="Helvetica Neue"/>
              </a:rPr>
              <a:t>entrevista</a:t>
            </a:r>
            <a:r>
              <a:rPr lang="en-US" sz="1400" dirty="0" smtClean="0">
                <a:solidFill>
                  <a:schemeClr val="dk1"/>
                </a:solidFill>
                <a:latin typeface="Helvetica"/>
                <a:ea typeface="Helvetica Neue"/>
                <a:cs typeface="Helvetica"/>
                <a:sym typeface="Helvetica Neue"/>
              </a:rPr>
              <a:t> </a:t>
            </a:r>
            <a:r>
              <a:rPr lang="en-US" sz="1400" dirty="0" err="1" smtClean="0">
                <a:solidFill>
                  <a:schemeClr val="dk1"/>
                </a:solidFill>
                <a:latin typeface="Helvetica"/>
                <a:ea typeface="Helvetica Neue"/>
                <a:cs typeface="Helvetica"/>
                <a:sym typeface="Helvetica Neue"/>
              </a:rPr>
              <a:t>perfectamente</a:t>
            </a:r>
            <a:r>
              <a:rPr lang="en-US" sz="1400" dirty="0" smtClean="0">
                <a:solidFill>
                  <a:schemeClr val="dk1"/>
                </a:solidFill>
                <a:latin typeface="Helvetica"/>
                <a:ea typeface="Helvetica Neue"/>
                <a:cs typeface="Helvetica"/>
                <a:sym typeface="Helvetica Neue"/>
              </a:rPr>
              <a:t> </a:t>
            </a:r>
            <a:r>
              <a:rPr lang="en-US" sz="1400" dirty="0" err="1" smtClean="0">
                <a:solidFill>
                  <a:schemeClr val="dk1"/>
                </a:solidFill>
                <a:latin typeface="Helvetica"/>
                <a:ea typeface="Helvetica Neue"/>
                <a:cs typeface="Helvetica"/>
                <a:sym typeface="Helvetica Neue"/>
              </a:rPr>
              <a:t>vestido</a:t>
            </a:r>
            <a:r>
              <a:rPr lang="en-US" sz="1400" dirty="0" smtClean="0">
                <a:solidFill>
                  <a:schemeClr val="dk1"/>
                </a:solidFill>
                <a:latin typeface="Helvetica"/>
                <a:ea typeface="Helvetica Neue"/>
                <a:cs typeface="Helvetica"/>
                <a:sym typeface="Helvetica Neue"/>
              </a:rPr>
              <a:t> y </a:t>
            </a:r>
            <a:r>
              <a:rPr lang="en-US" sz="1400" dirty="0" err="1" smtClean="0">
                <a:solidFill>
                  <a:schemeClr val="dk1"/>
                </a:solidFill>
                <a:latin typeface="Helvetica"/>
                <a:ea typeface="Helvetica Neue"/>
                <a:cs typeface="Helvetica"/>
                <a:sym typeface="Helvetica Neue"/>
              </a:rPr>
              <a:t>luego</a:t>
            </a:r>
            <a:r>
              <a:rPr lang="en-US" sz="1400" dirty="0" smtClean="0">
                <a:solidFill>
                  <a:schemeClr val="dk1"/>
                </a:solidFill>
                <a:latin typeface="Helvetica"/>
                <a:ea typeface="Helvetica Neue"/>
                <a:cs typeface="Helvetica"/>
                <a:sym typeface="Helvetica Neue"/>
              </a:rPr>
              <a:t> el 95% de </a:t>
            </a:r>
            <a:r>
              <a:rPr lang="en-US" sz="1400" dirty="0" err="1" smtClean="0">
                <a:solidFill>
                  <a:schemeClr val="dk1"/>
                </a:solidFill>
                <a:latin typeface="Helvetica"/>
                <a:ea typeface="Helvetica Neue"/>
                <a:cs typeface="Helvetica"/>
                <a:sym typeface="Helvetica Neue"/>
              </a:rPr>
              <a:t>las</a:t>
            </a:r>
            <a:r>
              <a:rPr lang="en-US" sz="1400" dirty="0" smtClean="0">
                <a:solidFill>
                  <a:schemeClr val="dk1"/>
                </a:solidFill>
                <a:latin typeface="Helvetica"/>
                <a:ea typeface="Helvetica Neue"/>
                <a:cs typeface="Helvetica"/>
                <a:sym typeface="Helvetica Neue"/>
              </a:rPr>
              <a:t> </a:t>
            </a:r>
            <a:r>
              <a:rPr lang="en-US" sz="1400" dirty="0" err="1" smtClean="0">
                <a:solidFill>
                  <a:schemeClr val="dk1"/>
                </a:solidFill>
                <a:latin typeface="Helvetica"/>
                <a:ea typeface="Helvetica Neue"/>
                <a:cs typeface="Helvetica"/>
                <a:sym typeface="Helvetica Neue"/>
              </a:rPr>
              <a:t>fotos</a:t>
            </a:r>
            <a:r>
              <a:rPr lang="en-US" sz="1400" dirty="0" smtClean="0">
                <a:solidFill>
                  <a:schemeClr val="dk1"/>
                </a:solidFill>
                <a:latin typeface="Helvetica"/>
                <a:ea typeface="Helvetica Neue"/>
                <a:cs typeface="Helvetica"/>
                <a:sym typeface="Helvetica Neue"/>
              </a:rPr>
              <a:t> en </a:t>
            </a:r>
            <a:r>
              <a:rPr lang="en-US" sz="1400" dirty="0" err="1" smtClean="0">
                <a:solidFill>
                  <a:schemeClr val="dk1"/>
                </a:solidFill>
                <a:latin typeface="Helvetica"/>
                <a:ea typeface="Helvetica Neue"/>
                <a:cs typeface="Helvetica"/>
                <a:sym typeface="Helvetica Neue"/>
              </a:rPr>
              <a:t>sus</a:t>
            </a:r>
            <a:r>
              <a:rPr lang="en-US" sz="1400" dirty="0" smtClean="0">
                <a:solidFill>
                  <a:schemeClr val="dk1"/>
                </a:solidFill>
                <a:latin typeface="Helvetica"/>
                <a:ea typeface="Helvetica Neue"/>
                <a:cs typeface="Helvetica"/>
                <a:sym typeface="Helvetica Neue"/>
              </a:rPr>
              <a:t> </a:t>
            </a:r>
            <a:r>
              <a:rPr lang="en-US" sz="1400" dirty="0" err="1" smtClean="0">
                <a:solidFill>
                  <a:schemeClr val="dk1"/>
                </a:solidFill>
                <a:latin typeface="Helvetica"/>
                <a:ea typeface="Helvetica Neue"/>
                <a:cs typeface="Helvetica"/>
                <a:sym typeface="Helvetica Neue"/>
              </a:rPr>
              <a:t>perfiles</a:t>
            </a:r>
            <a:r>
              <a:rPr lang="en-US" sz="1400" dirty="0" smtClean="0">
                <a:solidFill>
                  <a:schemeClr val="dk1"/>
                </a:solidFill>
                <a:latin typeface="Helvetica"/>
                <a:ea typeface="Helvetica Neue"/>
                <a:cs typeface="Helvetica"/>
                <a:sym typeface="Helvetica Neue"/>
              </a:rPr>
              <a:t> son </a:t>
            </a:r>
            <a:r>
              <a:rPr lang="en-US" sz="1400" dirty="0" err="1" smtClean="0">
                <a:solidFill>
                  <a:schemeClr val="dk1"/>
                </a:solidFill>
                <a:latin typeface="Helvetica"/>
                <a:ea typeface="Helvetica Neue"/>
                <a:cs typeface="Helvetica"/>
                <a:sym typeface="Helvetica Neue"/>
              </a:rPr>
              <a:t>fotos</a:t>
            </a:r>
            <a:r>
              <a:rPr lang="en-US" sz="1400" dirty="0" smtClean="0">
                <a:solidFill>
                  <a:schemeClr val="dk1"/>
                </a:solidFill>
                <a:latin typeface="Helvetica"/>
                <a:ea typeface="Helvetica Neue"/>
                <a:cs typeface="Helvetica"/>
                <a:sym typeface="Helvetica Neue"/>
              </a:rPr>
              <a:t> con </a:t>
            </a:r>
            <a:r>
              <a:rPr lang="en-US" sz="1400" dirty="0" err="1" smtClean="0">
                <a:solidFill>
                  <a:schemeClr val="dk1"/>
                </a:solidFill>
                <a:latin typeface="Helvetica"/>
                <a:ea typeface="Helvetica Neue"/>
                <a:cs typeface="Helvetica"/>
                <a:sym typeface="Helvetica Neue"/>
              </a:rPr>
              <a:t>una</a:t>
            </a:r>
            <a:r>
              <a:rPr lang="en-US" sz="1400" dirty="0" smtClean="0">
                <a:solidFill>
                  <a:schemeClr val="dk1"/>
                </a:solidFill>
                <a:latin typeface="Helvetica"/>
                <a:ea typeface="Helvetica Neue"/>
                <a:cs typeface="Helvetica"/>
                <a:sym typeface="Helvetica Neue"/>
              </a:rPr>
              <a:t> </a:t>
            </a:r>
            <a:r>
              <a:rPr lang="en-US" sz="1400" dirty="0" err="1" smtClean="0">
                <a:solidFill>
                  <a:schemeClr val="dk1"/>
                </a:solidFill>
                <a:latin typeface="Helvetica"/>
                <a:ea typeface="Helvetica Neue"/>
                <a:cs typeface="Helvetica"/>
                <a:sym typeface="Helvetica Neue"/>
              </a:rPr>
              <a:t>apariencia</a:t>
            </a:r>
            <a:r>
              <a:rPr lang="en-US" sz="1400" dirty="0" smtClean="0">
                <a:solidFill>
                  <a:schemeClr val="dk1"/>
                </a:solidFill>
                <a:latin typeface="Helvetica"/>
                <a:ea typeface="Helvetica Neue"/>
                <a:cs typeface="Helvetica"/>
                <a:sym typeface="Helvetica Neue"/>
              </a:rPr>
              <a:t> </a:t>
            </a:r>
            <a:r>
              <a:rPr lang="en-US" sz="1400" dirty="0" err="1" smtClean="0">
                <a:solidFill>
                  <a:schemeClr val="dk1"/>
                </a:solidFill>
                <a:latin typeface="Helvetica"/>
                <a:ea typeface="Helvetica Neue"/>
                <a:cs typeface="Helvetica"/>
                <a:sym typeface="Helvetica Neue"/>
              </a:rPr>
              <a:t>muy</a:t>
            </a:r>
            <a:r>
              <a:rPr lang="en-US" sz="1400" dirty="0" smtClean="0">
                <a:solidFill>
                  <a:schemeClr val="dk1"/>
                </a:solidFill>
                <a:latin typeface="Helvetica"/>
                <a:ea typeface="Helvetica Neue"/>
                <a:cs typeface="Helvetica"/>
                <a:sym typeface="Helvetica Neue"/>
              </a:rPr>
              <a:t> </a:t>
            </a:r>
            <a:r>
              <a:rPr lang="en-US" sz="1400" dirty="0" err="1" smtClean="0">
                <a:solidFill>
                  <a:schemeClr val="dk1"/>
                </a:solidFill>
                <a:latin typeface="Helvetica"/>
                <a:ea typeface="Helvetica Neue"/>
                <a:cs typeface="Helvetica"/>
                <a:sym typeface="Helvetica Neue"/>
              </a:rPr>
              <a:t>poco</a:t>
            </a:r>
            <a:r>
              <a:rPr lang="en-US" sz="1400" dirty="0" smtClean="0">
                <a:solidFill>
                  <a:schemeClr val="dk1"/>
                </a:solidFill>
                <a:latin typeface="Helvetica"/>
                <a:ea typeface="Helvetica Neue"/>
                <a:cs typeface="Helvetica"/>
                <a:sym typeface="Helvetica Neue"/>
              </a:rPr>
              <a:t> </a:t>
            </a:r>
            <a:r>
              <a:rPr lang="en-US" sz="1400" dirty="0" err="1" smtClean="0">
                <a:solidFill>
                  <a:schemeClr val="dk1"/>
                </a:solidFill>
                <a:latin typeface="Helvetica"/>
                <a:ea typeface="Helvetica Neue"/>
                <a:cs typeface="Helvetica"/>
                <a:sym typeface="Helvetica Neue"/>
              </a:rPr>
              <a:t>cuidada</a:t>
            </a:r>
            <a:r>
              <a:rPr lang="en-US" sz="1400" dirty="0">
                <a:solidFill>
                  <a:schemeClr val="dk1"/>
                </a:solidFill>
                <a:latin typeface="Helvetica"/>
                <a:ea typeface="Helvetica Neue"/>
                <a:cs typeface="Helvetica"/>
                <a:sym typeface="Helvetica Neue"/>
              </a:rPr>
              <a:t> </a:t>
            </a:r>
            <a:r>
              <a:rPr lang="en-US" sz="1400" dirty="0" smtClean="0">
                <a:solidFill>
                  <a:schemeClr val="dk1"/>
                </a:solidFill>
                <a:latin typeface="Helvetica"/>
                <a:ea typeface="Helvetica Neue"/>
                <a:cs typeface="Helvetica"/>
                <a:sym typeface="Helvetica Neue"/>
              </a:rPr>
              <a:t>el </a:t>
            </a:r>
            <a:r>
              <a:rPr lang="en-US" sz="1400" dirty="0" err="1" smtClean="0">
                <a:solidFill>
                  <a:schemeClr val="dk1"/>
                </a:solidFill>
                <a:latin typeface="Helvetica"/>
                <a:ea typeface="Helvetica Neue"/>
                <a:cs typeface="Helvetica"/>
                <a:sym typeface="Helvetica Neue"/>
              </a:rPr>
              <a:t>reclutador</a:t>
            </a:r>
            <a:r>
              <a:rPr lang="en-US" sz="1400" dirty="0" smtClean="0">
                <a:solidFill>
                  <a:schemeClr val="dk1"/>
                </a:solidFill>
                <a:latin typeface="Helvetica"/>
                <a:ea typeface="Helvetica Neue"/>
                <a:cs typeface="Helvetica"/>
                <a:sym typeface="Helvetica Neue"/>
              </a:rPr>
              <a:t> no </a:t>
            </a:r>
            <a:r>
              <a:rPr lang="en-US" sz="1400" dirty="0" err="1" smtClean="0">
                <a:solidFill>
                  <a:schemeClr val="dk1"/>
                </a:solidFill>
                <a:latin typeface="Helvetica"/>
                <a:ea typeface="Helvetica Neue"/>
                <a:cs typeface="Helvetica"/>
                <a:sym typeface="Helvetica Neue"/>
              </a:rPr>
              <a:t>sabrá</a:t>
            </a:r>
            <a:r>
              <a:rPr lang="en-US" sz="1400" dirty="0" smtClean="0">
                <a:solidFill>
                  <a:schemeClr val="dk1"/>
                </a:solidFill>
                <a:latin typeface="Helvetica"/>
                <a:ea typeface="Helvetica Neue"/>
                <a:cs typeface="Helvetica"/>
                <a:sym typeface="Helvetica Neue"/>
              </a:rPr>
              <a:t> </a:t>
            </a:r>
            <a:r>
              <a:rPr lang="en-US" sz="1400" dirty="0" err="1" smtClean="0">
                <a:solidFill>
                  <a:schemeClr val="dk1"/>
                </a:solidFill>
                <a:latin typeface="Helvetica"/>
                <a:ea typeface="Helvetica Neue"/>
                <a:cs typeface="Helvetica"/>
                <a:sym typeface="Helvetica Neue"/>
              </a:rPr>
              <a:t>cuál</a:t>
            </a:r>
            <a:r>
              <a:rPr lang="en-US" sz="1400" dirty="0" smtClean="0">
                <a:solidFill>
                  <a:schemeClr val="dk1"/>
                </a:solidFill>
                <a:latin typeface="Helvetica"/>
                <a:ea typeface="Helvetica Neue"/>
                <a:cs typeface="Helvetica"/>
                <a:sym typeface="Helvetica Neue"/>
              </a:rPr>
              <a:t> de </a:t>
            </a:r>
            <a:r>
              <a:rPr lang="en-US" sz="1400" dirty="0" err="1" smtClean="0">
                <a:solidFill>
                  <a:schemeClr val="dk1"/>
                </a:solidFill>
                <a:latin typeface="Helvetica"/>
                <a:ea typeface="Helvetica Neue"/>
                <a:cs typeface="Helvetica"/>
                <a:sym typeface="Helvetica Neue"/>
              </a:rPr>
              <a:t>las</a:t>
            </a:r>
            <a:r>
              <a:rPr lang="en-US" sz="1400" dirty="0" smtClean="0">
                <a:solidFill>
                  <a:schemeClr val="dk1"/>
                </a:solidFill>
                <a:latin typeface="Helvetica"/>
                <a:ea typeface="Helvetica Neue"/>
                <a:cs typeface="Helvetica"/>
                <a:sym typeface="Helvetica Neue"/>
              </a:rPr>
              <a:t> dos </a:t>
            </a:r>
            <a:r>
              <a:rPr lang="en-US" sz="1400" dirty="0" err="1" smtClean="0">
                <a:solidFill>
                  <a:schemeClr val="dk1"/>
                </a:solidFill>
                <a:latin typeface="Helvetica"/>
                <a:ea typeface="Helvetica Neue"/>
                <a:cs typeface="Helvetica"/>
                <a:sym typeface="Helvetica Neue"/>
              </a:rPr>
              <a:t>imagenes</a:t>
            </a:r>
            <a:r>
              <a:rPr lang="en-US" sz="1400" dirty="0" smtClean="0">
                <a:solidFill>
                  <a:schemeClr val="dk1"/>
                </a:solidFill>
                <a:latin typeface="Helvetica"/>
                <a:ea typeface="Helvetica Neue"/>
                <a:cs typeface="Helvetica"/>
                <a:sym typeface="Helvetica Neue"/>
              </a:rPr>
              <a:t> </a:t>
            </a:r>
            <a:r>
              <a:rPr lang="en-US" sz="1400" dirty="0" err="1" smtClean="0">
                <a:solidFill>
                  <a:schemeClr val="dk1"/>
                </a:solidFill>
                <a:latin typeface="Helvetica"/>
                <a:ea typeface="Helvetica Neue"/>
                <a:cs typeface="Helvetica"/>
                <a:sym typeface="Helvetica Neue"/>
              </a:rPr>
              <a:t>es</a:t>
            </a:r>
            <a:r>
              <a:rPr lang="en-US" sz="1400" dirty="0" smtClean="0">
                <a:solidFill>
                  <a:schemeClr val="dk1"/>
                </a:solidFill>
                <a:latin typeface="Helvetica"/>
                <a:ea typeface="Helvetica Neue"/>
                <a:cs typeface="Helvetica"/>
                <a:sym typeface="Helvetica Neue"/>
              </a:rPr>
              <a:t> la </a:t>
            </a:r>
            <a:r>
              <a:rPr lang="en-US" sz="1400" dirty="0" err="1" smtClean="0">
                <a:solidFill>
                  <a:schemeClr val="dk1"/>
                </a:solidFill>
                <a:latin typeface="Helvetica"/>
                <a:ea typeface="Helvetica Neue"/>
                <a:cs typeface="Helvetica"/>
                <a:sym typeface="Helvetica Neue"/>
              </a:rPr>
              <a:t>verdadera</a:t>
            </a:r>
            <a:r>
              <a:rPr lang="en-US" sz="1400" dirty="0" smtClean="0">
                <a:solidFill>
                  <a:schemeClr val="dk1"/>
                </a:solidFill>
                <a:latin typeface="Helvetica"/>
                <a:ea typeface="Helvetica Neue"/>
                <a:cs typeface="Helvetica"/>
                <a:sym typeface="Helvetica Neue"/>
              </a:rPr>
              <a:t>”.</a:t>
            </a:r>
            <a:endParaRPr lang="en-US" sz="1400" dirty="0">
              <a:solidFill>
                <a:schemeClr val="dk1"/>
              </a:solidFill>
              <a:latin typeface="Helvetica"/>
              <a:ea typeface="Helvetica Neue"/>
              <a:cs typeface="Helvetica"/>
              <a:sym typeface="Helvetica Neue"/>
            </a:endParaRPr>
          </a:p>
          <a:p>
            <a:pPr marL="0" marR="0" lvl="0" indent="0" algn="l" rtl="0">
              <a:spcBef>
                <a:spcPts val="0"/>
              </a:spcBef>
              <a:buNone/>
            </a:pPr>
            <a:endParaRPr sz="1800" dirty="0">
              <a:solidFill>
                <a:schemeClr val="dk1"/>
              </a:solidFill>
              <a:latin typeface="Calibri"/>
              <a:ea typeface="Calibri"/>
              <a:cs typeface="Calibri"/>
              <a:sym typeface="Calibri"/>
            </a:endParaRPr>
          </a:p>
        </p:txBody>
      </p:sp>
      <p:pic>
        <p:nvPicPr>
          <p:cNvPr id="286" name="Shape 286" descr="consistent.jpg"/>
          <p:cNvPicPr preferRelativeResize="0"/>
          <p:nvPr/>
        </p:nvPicPr>
        <p:blipFill rotWithShape="1">
          <a:blip r:embed="rId4">
            <a:alphaModFix/>
          </a:blip>
          <a:srcRect/>
          <a:stretch/>
        </p:blipFill>
        <p:spPr>
          <a:xfrm>
            <a:off x="5357132" y="4365103"/>
            <a:ext cx="3535347" cy="2209591"/>
          </a:xfrm>
          <a:prstGeom prst="rect">
            <a:avLst/>
          </a:prstGeom>
          <a:noFill/>
          <a:ln>
            <a:noFill/>
          </a:ln>
        </p:spPr>
      </p:pic>
    </p:spTree>
    <p:extLst>
      <p:ext uri="{BB962C8B-B14F-4D97-AF65-F5344CB8AC3E}">
        <p14:creationId xmlns:p14="http://schemas.microsoft.com/office/powerpoint/2010/main" val="1849462951"/>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0" y="0"/>
            <a:ext cx="9144000" cy="6858000"/>
          </a:xfrm>
          <a:prstGeom prst="rect">
            <a:avLst/>
          </a:prstGeom>
        </p:spPr>
      </p:pic>
      <p:sp>
        <p:nvSpPr>
          <p:cNvPr id="3" name="Marcador de contenido 2"/>
          <p:cNvSpPr>
            <a:spLocks noGrp="1"/>
          </p:cNvSpPr>
          <p:nvPr>
            <p:ph idx="1"/>
          </p:nvPr>
        </p:nvSpPr>
        <p:spPr>
          <a:xfrm>
            <a:off x="457200" y="2514600"/>
            <a:ext cx="8229600" cy="3848386"/>
          </a:xfrm>
        </p:spPr>
        <p:txBody>
          <a:bodyPr>
            <a:normAutofit/>
          </a:bodyPr>
          <a:lstStyle/>
          <a:p>
            <a:pPr>
              <a:buNone/>
            </a:pPr>
            <a:endParaRPr lang="it-IT" sz="1600" dirty="0" smtClean="0"/>
          </a:p>
          <a:p>
            <a:pPr>
              <a:buNone/>
            </a:pPr>
            <a:endParaRPr lang="en-US" sz="1600" dirty="0">
              <a:latin typeface="Helvetica" panose="020B0604020202020204" pitchFamily="34" charset="0"/>
              <a:cs typeface="Helvetica" panose="020B0604020202020204" pitchFamily="34" charset="0"/>
            </a:endParaRPr>
          </a:p>
        </p:txBody>
      </p:sp>
      <p:sp>
        <p:nvSpPr>
          <p:cNvPr id="2" name="Título 1"/>
          <p:cNvSpPr>
            <a:spLocks noGrp="1"/>
          </p:cNvSpPr>
          <p:nvPr>
            <p:ph type="title"/>
          </p:nvPr>
        </p:nvSpPr>
        <p:spPr>
          <a:xfrm>
            <a:off x="251520" y="274637"/>
            <a:ext cx="8435280" cy="1508125"/>
          </a:xfrm>
        </p:spPr>
        <p:txBody>
          <a:bodyPr>
            <a:normAutofit/>
          </a:bodyPr>
          <a:lstStyle/>
          <a:p>
            <a:r>
              <a:rPr lang="it-IT" altLang="it-IT" sz="2000" b="1" dirty="0" smtClean="0">
                <a:solidFill>
                  <a:schemeClr val="bg1"/>
                </a:solidFill>
              </a:rPr>
              <a:t>THE DOUBLE FACE OF SOCIAL NETWORK </a:t>
            </a:r>
            <a:endParaRPr lang="it-IT" altLang="it-IT" sz="2000" b="1" dirty="0">
              <a:solidFill>
                <a:schemeClr val="bg1"/>
              </a:solidFill>
            </a:endParaRPr>
          </a:p>
        </p:txBody>
      </p:sp>
      <p:sp>
        <p:nvSpPr>
          <p:cNvPr id="5" name="Rettangolo 4"/>
          <p:cNvSpPr/>
          <p:nvPr/>
        </p:nvSpPr>
        <p:spPr>
          <a:xfrm>
            <a:off x="827584" y="2348880"/>
            <a:ext cx="7344816" cy="3293209"/>
          </a:xfrm>
          <a:prstGeom prst="rect">
            <a:avLst/>
          </a:prstGeom>
        </p:spPr>
        <p:txBody>
          <a:bodyPr wrap="square">
            <a:spAutoFit/>
          </a:bodyPr>
          <a:lstStyle/>
          <a:p>
            <a:endParaRPr lang="it-IT" sz="1600" dirty="0" smtClean="0">
              <a:latin typeface="Helvetica" panose="020B0604020202020204" pitchFamily="34" charset="0"/>
              <a:cs typeface="Helvetica" panose="020B0604020202020204" pitchFamily="34" charset="0"/>
            </a:endParaRPr>
          </a:p>
          <a:p>
            <a:r>
              <a:rPr lang="it-IT" altLang="it-IT" sz="1600" b="1" dirty="0" smtClean="0"/>
              <a:t>LAS REDES SOCIALES PUEDEN SER UNA HERRAMIENTA MUY POTENTE SI SABES CÓMO USARLAS</a:t>
            </a:r>
          </a:p>
          <a:p>
            <a:endParaRPr lang="it-IT" sz="1600" b="1" dirty="0">
              <a:latin typeface="Helvetica" panose="020B0604020202020204" pitchFamily="34" charset="0"/>
              <a:cs typeface="Helvetica" panose="020B0604020202020204" pitchFamily="34" charset="0"/>
            </a:endParaRPr>
          </a:p>
          <a:p>
            <a:endParaRPr lang="it-IT" sz="1600" dirty="0">
              <a:latin typeface="Helvetica" panose="020B0604020202020204" pitchFamily="34" charset="0"/>
              <a:cs typeface="Helvetica" panose="020B0604020202020204" pitchFamily="34" charset="0"/>
            </a:endParaRPr>
          </a:p>
          <a:p>
            <a:r>
              <a:rPr lang="it-IT" sz="1600" dirty="0" smtClean="0">
                <a:latin typeface="Helvetica" panose="020B0604020202020204" pitchFamily="34" charset="0"/>
                <a:cs typeface="Helvetica" panose="020B0604020202020204" pitchFamily="34" charset="0"/>
              </a:rPr>
              <a:t>Las </a:t>
            </a:r>
            <a:r>
              <a:rPr lang="it-IT" sz="1600" dirty="0" err="1" smtClean="0">
                <a:latin typeface="Helvetica" panose="020B0604020202020204" pitchFamily="34" charset="0"/>
                <a:cs typeface="Helvetica" panose="020B0604020202020204" pitchFamily="34" charset="0"/>
              </a:rPr>
              <a:t>fotos</a:t>
            </a:r>
            <a:r>
              <a:rPr lang="it-IT" sz="1600" dirty="0" smtClean="0">
                <a:latin typeface="Helvetica" panose="020B0604020202020204" pitchFamily="34" charset="0"/>
                <a:cs typeface="Helvetica" panose="020B0604020202020204" pitchFamily="34" charset="0"/>
              </a:rPr>
              <a:t> o </a:t>
            </a:r>
            <a:r>
              <a:rPr lang="it-IT" sz="1600" dirty="0" err="1" smtClean="0">
                <a:latin typeface="Helvetica" panose="020B0604020202020204" pitchFamily="34" charset="0"/>
                <a:cs typeface="Helvetica" panose="020B0604020202020204" pitchFamily="34" charset="0"/>
              </a:rPr>
              <a:t>posts</a:t>
            </a:r>
            <a:r>
              <a:rPr lang="it-IT" sz="1600" dirty="0" smtClean="0">
                <a:latin typeface="Helvetica" panose="020B0604020202020204" pitchFamily="34" charset="0"/>
                <a:cs typeface="Helvetica" panose="020B0604020202020204" pitchFamily="34" charset="0"/>
              </a:rPr>
              <a:t>  poco </a:t>
            </a:r>
            <a:r>
              <a:rPr lang="it-IT" sz="1600" dirty="0" err="1" smtClean="0">
                <a:latin typeface="Helvetica" panose="020B0604020202020204" pitchFamily="34" charset="0"/>
                <a:cs typeface="Helvetica" panose="020B0604020202020204" pitchFamily="34" charset="0"/>
              </a:rPr>
              <a:t>profesionales</a:t>
            </a:r>
            <a:r>
              <a:rPr lang="it-IT" sz="1600" dirty="0" smtClean="0">
                <a:latin typeface="Helvetica" panose="020B0604020202020204" pitchFamily="34" charset="0"/>
                <a:cs typeface="Helvetica" panose="020B0604020202020204" pitchFamily="34" charset="0"/>
              </a:rPr>
              <a:t>/</a:t>
            </a:r>
            <a:r>
              <a:rPr lang="it-IT" sz="1600" dirty="0" err="1" smtClean="0">
                <a:latin typeface="Helvetica" panose="020B0604020202020204" pitchFamily="34" charset="0"/>
                <a:cs typeface="Helvetica" panose="020B0604020202020204" pitchFamily="34" charset="0"/>
              </a:rPr>
              <a:t>serias</a:t>
            </a:r>
            <a:r>
              <a:rPr lang="it-IT" sz="1600" dirty="0" smtClean="0">
                <a:latin typeface="Helvetica" panose="020B0604020202020204" pitchFamily="34" charset="0"/>
                <a:cs typeface="Helvetica" panose="020B0604020202020204" pitchFamily="34" charset="0"/>
              </a:rPr>
              <a:t> en </a:t>
            </a:r>
            <a:r>
              <a:rPr lang="it-IT" sz="1600" dirty="0" err="1" smtClean="0">
                <a:latin typeface="Helvetica" panose="020B0604020202020204" pitchFamily="34" charset="0"/>
                <a:cs typeface="Helvetica" panose="020B0604020202020204" pitchFamily="34" charset="0"/>
              </a:rPr>
              <a:t>tus</a:t>
            </a:r>
            <a:r>
              <a:rPr lang="it-IT" sz="1600" dirty="0" smtClean="0">
                <a:latin typeface="Helvetica" panose="020B0604020202020204" pitchFamily="34" charset="0"/>
                <a:cs typeface="Helvetica" panose="020B0604020202020204" pitchFamily="34" charset="0"/>
              </a:rPr>
              <a:t> </a:t>
            </a:r>
            <a:r>
              <a:rPr lang="it-IT" sz="1600" dirty="0" err="1" smtClean="0">
                <a:latin typeface="Helvetica" panose="020B0604020202020204" pitchFamily="34" charset="0"/>
                <a:cs typeface="Helvetica" panose="020B0604020202020204" pitchFamily="34" charset="0"/>
              </a:rPr>
              <a:t>redes</a:t>
            </a:r>
            <a:r>
              <a:rPr lang="it-IT" sz="1600" dirty="0" smtClean="0">
                <a:latin typeface="Helvetica" panose="020B0604020202020204" pitchFamily="34" charset="0"/>
                <a:cs typeface="Helvetica" panose="020B0604020202020204" pitchFamily="34" charset="0"/>
              </a:rPr>
              <a:t> </a:t>
            </a:r>
            <a:r>
              <a:rPr lang="it-IT" sz="1600" dirty="0" err="1" smtClean="0">
                <a:latin typeface="Helvetica" panose="020B0604020202020204" pitchFamily="34" charset="0"/>
                <a:cs typeface="Helvetica" panose="020B0604020202020204" pitchFamily="34" charset="0"/>
              </a:rPr>
              <a:t>sociales</a:t>
            </a:r>
            <a:r>
              <a:rPr lang="it-IT" sz="1600" dirty="0" smtClean="0">
                <a:latin typeface="Helvetica" panose="020B0604020202020204" pitchFamily="34" charset="0"/>
                <a:cs typeface="Helvetica" panose="020B0604020202020204" pitchFamily="34" charset="0"/>
              </a:rPr>
              <a:t> </a:t>
            </a:r>
            <a:r>
              <a:rPr lang="it-IT" sz="1600" dirty="0" err="1" smtClean="0">
                <a:latin typeface="Helvetica" panose="020B0604020202020204" pitchFamily="34" charset="0"/>
                <a:cs typeface="Helvetica" panose="020B0604020202020204" pitchFamily="34" charset="0"/>
              </a:rPr>
              <a:t>podrían</a:t>
            </a:r>
            <a:r>
              <a:rPr lang="it-IT" sz="1600" dirty="0" smtClean="0">
                <a:latin typeface="Helvetica" panose="020B0604020202020204" pitchFamily="34" charset="0"/>
                <a:cs typeface="Helvetica" panose="020B0604020202020204" pitchFamily="34" charset="0"/>
              </a:rPr>
              <a:t> </a:t>
            </a:r>
            <a:r>
              <a:rPr lang="it-IT" sz="1600" dirty="0" err="1" smtClean="0">
                <a:latin typeface="Helvetica" panose="020B0604020202020204" pitchFamily="34" charset="0"/>
                <a:cs typeface="Helvetica" panose="020B0604020202020204" pitchFamily="34" charset="0"/>
              </a:rPr>
              <a:t>suponer</a:t>
            </a:r>
            <a:r>
              <a:rPr lang="it-IT" sz="1600" dirty="0" smtClean="0">
                <a:latin typeface="Helvetica" panose="020B0604020202020204" pitchFamily="34" charset="0"/>
                <a:cs typeface="Helvetica" panose="020B0604020202020204" pitchFamily="34" charset="0"/>
              </a:rPr>
              <a:t> la </a:t>
            </a:r>
            <a:r>
              <a:rPr lang="it-IT" sz="1600" dirty="0" err="1" smtClean="0">
                <a:latin typeface="Helvetica" panose="020B0604020202020204" pitchFamily="34" charset="0"/>
                <a:cs typeface="Helvetica" panose="020B0604020202020204" pitchFamily="34" charset="0"/>
              </a:rPr>
              <a:t>diferencia</a:t>
            </a:r>
            <a:r>
              <a:rPr lang="it-IT" sz="1600" dirty="0" smtClean="0">
                <a:latin typeface="Helvetica" panose="020B0604020202020204" pitchFamily="34" charset="0"/>
                <a:cs typeface="Helvetica" panose="020B0604020202020204" pitchFamily="34" charset="0"/>
              </a:rPr>
              <a:t> </a:t>
            </a:r>
            <a:r>
              <a:rPr lang="it-IT" sz="1600" dirty="0" err="1" smtClean="0">
                <a:latin typeface="Helvetica" panose="020B0604020202020204" pitchFamily="34" charset="0"/>
                <a:cs typeface="Helvetica" panose="020B0604020202020204" pitchFamily="34" charset="0"/>
              </a:rPr>
              <a:t>entre</a:t>
            </a:r>
            <a:r>
              <a:rPr lang="it-IT" sz="1600" dirty="0" smtClean="0">
                <a:latin typeface="Helvetica" panose="020B0604020202020204" pitchFamily="34" charset="0"/>
                <a:cs typeface="Helvetica" panose="020B0604020202020204" pitchFamily="34" charset="0"/>
              </a:rPr>
              <a:t> conseguir o no la </a:t>
            </a:r>
            <a:r>
              <a:rPr lang="it-IT" sz="1600" dirty="0" err="1" smtClean="0">
                <a:latin typeface="Helvetica" panose="020B0604020202020204" pitchFamily="34" charset="0"/>
                <a:cs typeface="Helvetica" panose="020B0604020202020204" pitchFamily="34" charset="0"/>
              </a:rPr>
              <a:t>oportunidad</a:t>
            </a:r>
            <a:r>
              <a:rPr lang="it-IT" sz="1600" dirty="0" smtClean="0">
                <a:latin typeface="Helvetica" panose="020B0604020202020204" pitchFamily="34" charset="0"/>
                <a:cs typeface="Helvetica" panose="020B0604020202020204" pitchFamily="34" charset="0"/>
              </a:rPr>
              <a:t> </a:t>
            </a:r>
            <a:r>
              <a:rPr lang="it-IT" sz="1600" dirty="0" err="1" smtClean="0">
                <a:latin typeface="Helvetica" panose="020B0604020202020204" pitchFamily="34" charset="0"/>
                <a:cs typeface="Helvetica" panose="020B0604020202020204" pitchFamily="34" charset="0"/>
              </a:rPr>
              <a:t>que</a:t>
            </a:r>
            <a:r>
              <a:rPr lang="it-IT" sz="1600" dirty="0" smtClean="0">
                <a:latin typeface="Helvetica" panose="020B0604020202020204" pitchFamily="34" charset="0"/>
                <a:cs typeface="Helvetica" panose="020B0604020202020204" pitchFamily="34" charset="0"/>
              </a:rPr>
              <a:t> tanto </a:t>
            </a:r>
            <a:r>
              <a:rPr lang="it-IT" sz="1600" dirty="0" err="1" smtClean="0">
                <a:latin typeface="Helvetica" panose="020B0604020202020204" pitchFamily="34" charset="0"/>
                <a:cs typeface="Helvetica" panose="020B0604020202020204" pitchFamily="34" charset="0"/>
              </a:rPr>
              <a:t>estabas</a:t>
            </a:r>
            <a:r>
              <a:rPr lang="it-IT" sz="1600" dirty="0" smtClean="0">
                <a:latin typeface="Helvetica" panose="020B0604020202020204" pitchFamily="34" charset="0"/>
                <a:cs typeface="Helvetica" panose="020B0604020202020204" pitchFamily="34" charset="0"/>
              </a:rPr>
              <a:t> </a:t>
            </a:r>
            <a:r>
              <a:rPr lang="it-IT" sz="1600" dirty="0" err="1" smtClean="0">
                <a:latin typeface="Helvetica" panose="020B0604020202020204" pitchFamily="34" charset="0"/>
                <a:cs typeface="Helvetica" panose="020B0604020202020204" pitchFamily="34" charset="0"/>
              </a:rPr>
              <a:t>esperando</a:t>
            </a:r>
            <a:r>
              <a:rPr lang="mr-IN" sz="1600" dirty="0" smtClean="0">
                <a:latin typeface="Helvetica" panose="020B0604020202020204" pitchFamily="34" charset="0"/>
                <a:cs typeface="Helvetica" panose="020B0604020202020204" pitchFamily="34" charset="0"/>
              </a:rPr>
              <a:t>…</a:t>
            </a:r>
            <a:endParaRPr lang="it-IT" sz="1600" dirty="0" smtClean="0">
              <a:latin typeface="Helvetica" panose="020B0604020202020204" pitchFamily="34" charset="0"/>
              <a:cs typeface="Helvetica" panose="020B0604020202020204" pitchFamily="34" charset="0"/>
            </a:endParaRPr>
          </a:p>
          <a:p>
            <a:endParaRPr lang="it-IT" sz="1600" dirty="0">
              <a:latin typeface="Helvetica" panose="020B0604020202020204" pitchFamily="34" charset="0"/>
              <a:cs typeface="Helvetica" panose="020B0604020202020204" pitchFamily="34" charset="0"/>
            </a:endParaRPr>
          </a:p>
          <a:p>
            <a:r>
              <a:rPr lang="en-US" sz="1600" dirty="0" err="1" smtClean="0">
                <a:latin typeface="Helvetica" panose="020B0604020202020204" pitchFamily="34" charset="0"/>
                <a:cs typeface="Helvetica" panose="020B0604020202020204" pitchFamily="34" charset="0"/>
              </a:rPr>
              <a:t>Por</a:t>
            </a:r>
            <a:r>
              <a:rPr lang="en-US" sz="1600" dirty="0" smtClean="0">
                <a:latin typeface="Helvetica" panose="020B0604020202020204" pitchFamily="34" charset="0"/>
                <a:cs typeface="Helvetica" panose="020B0604020202020204" pitchFamily="34" charset="0"/>
              </a:rPr>
              <a:t> </a:t>
            </a:r>
            <a:r>
              <a:rPr lang="en-US" sz="1600" dirty="0" err="1" smtClean="0">
                <a:latin typeface="Helvetica" panose="020B0604020202020204" pitchFamily="34" charset="0"/>
                <a:cs typeface="Helvetica" panose="020B0604020202020204" pitchFamily="34" charset="0"/>
              </a:rPr>
              <a:t>otro</a:t>
            </a:r>
            <a:r>
              <a:rPr lang="en-US" sz="1600" dirty="0" smtClean="0">
                <a:latin typeface="Helvetica" panose="020B0604020202020204" pitchFamily="34" charset="0"/>
                <a:cs typeface="Helvetica" panose="020B0604020202020204" pitchFamily="34" charset="0"/>
              </a:rPr>
              <a:t> </a:t>
            </a:r>
            <a:r>
              <a:rPr lang="en-US" sz="1600" dirty="0" err="1" smtClean="0">
                <a:latin typeface="Helvetica" panose="020B0604020202020204" pitchFamily="34" charset="0"/>
                <a:cs typeface="Helvetica" panose="020B0604020202020204" pitchFamily="34" charset="0"/>
              </a:rPr>
              <a:t>lado</a:t>
            </a:r>
            <a:r>
              <a:rPr lang="en-US" sz="1600" dirty="0" smtClean="0">
                <a:latin typeface="Helvetica" panose="020B0604020202020204" pitchFamily="34" charset="0"/>
                <a:cs typeface="Helvetica" panose="020B0604020202020204" pitchFamily="34" charset="0"/>
              </a:rPr>
              <a:t> </a:t>
            </a:r>
            <a:r>
              <a:rPr lang="en-US" sz="1600" dirty="0" err="1" smtClean="0">
                <a:latin typeface="Helvetica" panose="020B0604020202020204" pitchFamily="34" charset="0"/>
                <a:cs typeface="Helvetica" panose="020B0604020202020204" pitchFamily="34" charset="0"/>
              </a:rPr>
              <a:t>existen</a:t>
            </a:r>
            <a:r>
              <a:rPr lang="en-US" sz="1600" dirty="0" smtClean="0">
                <a:latin typeface="Helvetica" panose="020B0604020202020204" pitchFamily="34" charset="0"/>
                <a:cs typeface="Helvetica" panose="020B0604020202020204" pitchFamily="34" charset="0"/>
              </a:rPr>
              <a:t> </a:t>
            </a:r>
            <a:r>
              <a:rPr lang="en-US" sz="1600" dirty="0" err="1" smtClean="0">
                <a:latin typeface="Helvetica" panose="020B0604020202020204" pitchFamily="34" charset="0"/>
                <a:cs typeface="Helvetica" panose="020B0604020202020204" pitchFamily="34" charset="0"/>
              </a:rPr>
              <a:t>varias</a:t>
            </a:r>
            <a:r>
              <a:rPr lang="en-US" sz="1600" dirty="0" smtClean="0">
                <a:latin typeface="Helvetica" panose="020B0604020202020204" pitchFamily="34" charset="0"/>
                <a:cs typeface="Helvetica" panose="020B0604020202020204" pitchFamily="34" charset="0"/>
              </a:rPr>
              <a:t> </a:t>
            </a:r>
            <a:r>
              <a:rPr lang="en-US" sz="1600" dirty="0" err="1" smtClean="0">
                <a:latin typeface="Helvetica" panose="020B0604020202020204" pitchFamily="34" charset="0"/>
                <a:cs typeface="Helvetica" panose="020B0604020202020204" pitchFamily="34" charset="0"/>
              </a:rPr>
              <a:t>formas</a:t>
            </a:r>
            <a:r>
              <a:rPr lang="en-US" sz="1600" dirty="0" smtClean="0">
                <a:latin typeface="Helvetica" panose="020B0604020202020204" pitchFamily="34" charset="0"/>
                <a:cs typeface="Helvetica" panose="020B0604020202020204" pitchFamily="34" charset="0"/>
              </a:rPr>
              <a:t> en </a:t>
            </a:r>
            <a:r>
              <a:rPr lang="en-US" sz="1600" dirty="0" err="1" smtClean="0">
                <a:latin typeface="Helvetica" panose="020B0604020202020204" pitchFamily="34" charset="0"/>
                <a:cs typeface="Helvetica" panose="020B0604020202020204" pitchFamily="34" charset="0"/>
              </a:rPr>
              <a:t>las</a:t>
            </a:r>
            <a:r>
              <a:rPr lang="en-US" sz="1600" dirty="0" smtClean="0">
                <a:latin typeface="Helvetica" panose="020B0604020202020204" pitchFamily="34" charset="0"/>
                <a:cs typeface="Helvetica" panose="020B0604020202020204" pitchFamily="34" charset="0"/>
              </a:rPr>
              <a:t> </a:t>
            </a:r>
            <a:r>
              <a:rPr lang="en-US" sz="1600" dirty="0" err="1" smtClean="0">
                <a:latin typeface="Helvetica" panose="020B0604020202020204" pitchFamily="34" charset="0"/>
                <a:cs typeface="Helvetica" panose="020B0604020202020204" pitchFamily="34" charset="0"/>
              </a:rPr>
              <a:t>que</a:t>
            </a:r>
            <a:r>
              <a:rPr lang="en-US" sz="1600" dirty="0" smtClean="0">
                <a:latin typeface="Helvetica" panose="020B0604020202020204" pitchFamily="34" charset="0"/>
                <a:cs typeface="Helvetica" panose="020B0604020202020204" pitchFamily="34" charset="0"/>
              </a:rPr>
              <a:t> </a:t>
            </a:r>
            <a:r>
              <a:rPr lang="en-US" sz="1600" dirty="0" err="1" smtClean="0">
                <a:latin typeface="Helvetica" panose="020B0604020202020204" pitchFamily="34" charset="0"/>
                <a:cs typeface="Helvetica" panose="020B0604020202020204" pitchFamily="34" charset="0"/>
              </a:rPr>
              <a:t>las</a:t>
            </a:r>
            <a:r>
              <a:rPr lang="en-US" sz="1600" dirty="0" smtClean="0">
                <a:latin typeface="Helvetica" panose="020B0604020202020204" pitchFamily="34" charset="0"/>
                <a:cs typeface="Helvetica" panose="020B0604020202020204" pitchFamily="34" charset="0"/>
              </a:rPr>
              <a:t> </a:t>
            </a:r>
            <a:r>
              <a:rPr lang="en-US" sz="1600" dirty="0" err="1" smtClean="0">
                <a:latin typeface="Helvetica" panose="020B0604020202020204" pitchFamily="34" charset="0"/>
                <a:cs typeface="Helvetica" panose="020B0604020202020204" pitchFamily="34" charset="0"/>
              </a:rPr>
              <a:t>redes</a:t>
            </a:r>
            <a:r>
              <a:rPr lang="en-US" sz="1600" dirty="0" smtClean="0">
                <a:latin typeface="Helvetica" panose="020B0604020202020204" pitchFamily="34" charset="0"/>
                <a:cs typeface="Helvetica" panose="020B0604020202020204" pitchFamily="34" charset="0"/>
              </a:rPr>
              <a:t> </a:t>
            </a:r>
            <a:r>
              <a:rPr lang="en-US" sz="1600" dirty="0" err="1" smtClean="0">
                <a:latin typeface="Helvetica" panose="020B0604020202020204" pitchFamily="34" charset="0"/>
                <a:cs typeface="Helvetica" panose="020B0604020202020204" pitchFamily="34" charset="0"/>
              </a:rPr>
              <a:t>sociales</a:t>
            </a:r>
            <a:r>
              <a:rPr lang="en-US" sz="1600" dirty="0" smtClean="0">
                <a:latin typeface="Helvetica" panose="020B0604020202020204" pitchFamily="34" charset="0"/>
                <a:cs typeface="Helvetica" panose="020B0604020202020204" pitchFamily="34" charset="0"/>
              </a:rPr>
              <a:t> </a:t>
            </a:r>
            <a:r>
              <a:rPr lang="en-US" sz="1600" dirty="0" err="1" smtClean="0">
                <a:latin typeface="Helvetica" panose="020B0604020202020204" pitchFamily="34" charset="0"/>
                <a:cs typeface="Helvetica" panose="020B0604020202020204" pitchFamily="34" charset="0"/>
              </a:rPr>
              <a:t>pueden</a:t>
            </a:r>
            <a:r>
              <a:rPr lang="en-US" sz="1600" dirty="0" smtClean="0">
                <a:latin typeface="Helvetica" panose="020B0604020202020204" pitchFamily="34" charset="0"/>
                <a:cs typeface="Helvetica" panose="020B0604020202020204" pitchFamily="34" charset="0"/>
              </a:rPr>
              <a:t> </a:t>
            </a:r>
            <a:r>
              <a:rPr lang="en-US" sz="1600" dirty="0" err="1" smtClean="0">
                <a:latin typeface="Helvetica" panose="020B0604020202020204" pitchFamily="34" charset="0"/>
                <a:cs typeface="Helvetica" panose="020B0604020202020204" pitchFamily="34" charset="0"/>
              </a:rPr>
              <a:t>ayudarte</a:t>
            </a:r>
            <a:r>
              <a:rPr lang="en-US" sz="1600" dirty="0" smtClean="0">
                <a:latin typeface="Helvetica" panose="020B0604020202020204" pitchFamily="34" charset="0"/>
                <a:cs typeface="Helvetica" panose="020B0604020202020204" pitchFamily="34" charset="0"/>
              </a:rPr>
              <a:t> a </a:t>
            </a:r>
            <a:r>
              <a:rPr lang="en-US" sz="1600" dirty="0" err="1" smtClean="0">
                <a:latin typeface="Helvetica" panose="020B0604020202020204" pitchFamily="34" charset="0"/>
                <a:cs typeface="Helvetica" panose="020B0604020202020204" pitchFamily="34" charset="0"/>
              </a:rPr>
              <a:t>conseguir</a:t>
            </a:r>
            <a:r>
              <a:rPr lang="en-US" sz="1600" dirty="0" smtClean="0">
                <a:latin typeface="Helvetica" panose="020B0604020202020204" pitchFamily="34" charset="0"/>
                <a:cs typeface="Helvetica" panose="020B0604020202020204" pitchFamily="34" charset="0"/>
              </a:rPr>
              <a:t> lo </a:t>
            </a:r>
            <a:r>
              <a:rPr lang="en-US" sz="1600" dirty="0" err="1" smtClean="0">
                <a:latin typeface="Helvetica" panose="020B0604020202020204" pitchFamily="34" charset="0"/>
                <a:cs typeface="Helvetica" panose="020B0604020202020204" pitchFamily="34" charset="0"/>
              </a:rPr>
              <a:t>que</a:t>
            </a:r>
            <a:r>
              <a:rPr lang="en-US" sz="1600" dirty="0" smtClean="0">
                <a:latin typeface="Helvetica" panose="020B0604020202020204" pitchFamily="34" charset="0"/>
                <a:cs typeface="Helvetica" panose="020B0604020202020204" pitchFamily="34" charset="0"/>
              </a:rPr>
              <a:t> </a:t>
            </a:r>
            <a:r>
              <a:rPr lang="en-US" sz="1600" dirty="0" err="1" smtClean="0">
                <a:latin typeface="Helvetica" panose="020B0604020202020204" pitchFamily="34" charset="0"/>
                <a:cs typeface="Helvetica" panose="020B0604020202020204" pitchFamily="34" charset="0"/>
              </a:rPr>
              <a:t>estas</a:t>
            </a:r>
            <a:r>
              <a:rPr lang="en-US" sz="1600" dirty="0" smtClean="0">
                <a:latin typeface="Helvetica" panose="020B0604020202020204" pitchFamily="34" charset="0"/>
                <a:cs typeface="Helvetica" panose="020B0604020202020204" pitchFamily="34" charset="0"/>
              </a:rPr>
              <a:t> </a:t>
            </a:r>
            <a:r>
              <a:rPr lang="en-US" sz="1600" dirty="0" err="1" smtClean="0">
                <a:latin typeface="Helvetica" panose="020B0604020202020204" pitchFamily="34" charset="0"/>
                <a:cs typeface="Helvetica" panose="020B0604020202020204" pitchFamily="34" charset="0"/>
              </a:rPr>
              <a:t>buscando</a:t>
            </a:r>
            <a:r>
              <a:rPr lang="en-US" sz="1600" dirty="0" smtClean="0">
                <a:latin typeface="Helvetica" panose="020B0604020202020204" pitchFamily="34" charset="0"/>
                <a:cs typeface="Helvetica" panose="020B0604020202020204" pitchFamily="34" charset="0"/>
              </a:rPr>
              <a:t>.</a:t>
            </a:r>
            <a:endParaRPr lang="it-IT" sz="1600" dirty="0" smtClean="0">
              <a:solidFill>
                <a:srgbClr val="000000"/>
              </a:solidFill>
              <a:latin typeface="Helvetica" panose="020B0604020202020204" pitchFamily="34" charset="0"/>
              <a:ea typeface="Times New Roman" panose="02020603050405020304" pitchFamily="18" charset="0"/>
              <a:cs typeface="Helvetica" panose="020B0604020202020204" pitchFamily="34" charset="0"/>
            </a:endParaRPr>
          </a:p>
          <a:p>
            <a:endParaRPr lang="it-IT" sz="1600" dirty="0">
              <a:latin typeface="Helvetica" panose="020B0604020202020204" pitchFamily="34" charset="0"/>
              <a:cs typeface="Helvetica" panose="020B0604020202020204" pitchFamily="34" charset="0"/>
            </a:endParaRPr>
          </a:p>
          <a:p>
            <a:endParaRPr lang="it-IT" sz="1600" dirty="0">
              <a:latin typeface="Helvetica" panose="020B0604020202020204" pitchFamily="34" charset="0"/>
              <a:cs typeface="Helvetica" panose="020B0604020202020204" pitchFamily="34" charset="0"/>
            </a:endParaRPr>
          </a:p>
        </p:txBody>
      </p:sp>
      <p:pic>
        <p:nvPicPr>
          <p:cNvPr id="8" name="Immagine 7"/>
          <p:cNvPicPr>
            <a:picLocks noChangeAspect="1"/>
          </p:cNvPicPr>
          <p:nvPr/>
        </p:nvPicPr>
        <p:blipFill>
          <a:blip r:embed="rId3"/>
          <a:stretch>
            <a:fillRect/>
          </a:stretch>
        </p:blipFill>
        <p:spPr>
          <a:xfrm>
            <a:off x="3083898" y="5229200"/>
            <a:ext cx="2832188" cy="1412131"/>
          </a:xfrm>
          <a:prstGeom prst="rect">
            <a:avLst/>
          </a:prstGeom>
        </p:spPr>
      </p:pic>
    </p:spTree>
    <p:extLst>
      <p:ext uri="{BB962C8B-B14F-4D97-AF65-F5344CB8AC3E}">
        <p14:creationId xmlns:p14="http://schemas.microsoft.com/office/powerpoint/2010/main" val="3714933465"/>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290"/>
        <p:cNvGrpSpPr/>
        <p:nvPr/>
      </p:nvGrpSpPr>
      <p:grpSpPr>
        <a:xfrm>
          <a:off x="0" y="0"/>
          <a:ext cx="0" cy="0"/>
          <a:chOff x="0" y="0"/>
          <a:chExt cx="0" cy="0"/>
        </a:xfrm>
      </p:grpSpPr>
      <p:pic>
        <p:nvPicPr>
          <p:cNvPr id="291" name="Shape 291"/>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292" name="Shape 292"/>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lvl="0">
              <a:spcBef>
                <a:spcPts val="0"/>
              </a:spcBef>
              <a:buClr>
                <a:schemeClr val="lt1"/>
              </a:buClr>
              <a:buSzPct val="25000"/>
            </a:pPr>
            <a:r>
              <a:rPr lang="it-IT" altLang="it-IT" sz="2000" b="1" dirty="0">
                <a:solidFill>
                  <a:schemeClr val="bg1"/>
                </a:solidFill>
                <a:latin typeface="Helvetica" panose="020B0604020202020204" pitchFamily="34" charset="0"/>
                <a:cs typeface="Helvetica" panose="020B0604020202020204" pitchFamily="34" charset="0"/>
              </a:rPr>
              <a:t>COMUNICACIÓN EN REDES SOCIALES</a:t>
            </a:r>
            <a:endParaRPr lang="en-US" sz="1000" b="1" i="0" u="none" strike="noStrike" cap="none" dirty="0">
              <a:solidFill>
                <a:schemeClr val="lt1"/>
              </a:solidFill>
              <a:latin typeface="Helvetica Neue"/>
              <a:ea typeface="Helvetica Neue"/>
              <a:cs typeface="Helvetica Neue"/>
              <a:sym typeface="Helvetica Neue"/>
            </a:endParaRPr>
          </a:p>
        </p:txBody>
      </p:sp>
      <p:sp>
        <p:nvSpPr>
          <p:cNvPr id="293" name="Shape 293"/>
          <p:cNvSpPr/>
          <p:nvPr/>
        </p:nvSpPr>
        <p:spPr>
          <a:xfrm>
            <a:off x="3779912" y="6093296"/>
            <a:ext cx="1296143" cy="159459"/>
          </a:xfrm>
          <a:prstGeom prst="rect">
            <a:avLst/>
          </a:prstGeom>
          <a:solidFill>
            <a:schemeClr val="lt1"/>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294" name="Shape 294"/>
          <p:cNvSpPr txBox="1"/>
          <p:nvPr/>
        </p:nvSpPr>
        <p:spPr>
          <a:xfrm>
            <a:off x="160153" y="2236981"/>
            <a:ext cx="8229600" cy="471939"/>
          </a:xfrm>
          <a:prstGeom prst="rect">
            <a:avLst/>
          </a:prstGeom>
          <a:noFill/>
          <a:ln>
            <a:noFill/>
          </a:ln>
        </p:spPr>
        <p:txBody>
          <a:bodyPr lIns="91425" tIns="45700" rIns="91425" bIns="45700" anchor="ctr" anchorCtr="0">
            <a:noAutofit/>
          </a:bodyPr>
          <a:lstStyle/>
          <a:p>
            <a:pPr marL="0" marR="0" lvl="0" indent="0" algn="l" rtl="0">
              <a:spcBef>
                <a:spcPts val="0"/>
              </a:spcBef>
              <a:buClr>
                <a:schemeClr val="dk1"/>
              </a:buClr>
              <a:buSzPct val="25000"/>
              <a:buFont typeface="Helvetica Neue"/>
              <a:buNone/>
            </a:pPr>
            <a:r>
              <a:rPr lang="en-US" sz="2000" b="1">
                <a:solidFill>
                  <a:schemeClr val="dk1"/>
                </a:solidFill>
                <a:latin typeface="Helvetica Neue"/>
                <a:ea typeface="Helvetica Neue"/>
                <a:cs typeface="Helvetica Neue"/>
                <a:sym typeface="Helvetica Neue"/>
              </a:rPr>
              <a:t>Facebook</a:t>
            </a:r>
            <a:r>
              <a:rPr lang="en-US" sz="1000" b="1">
                <a:solidFill>
                  <a:schemeClr val="lt1"/>
                </a:solidFill>
                <a:latin typeface="Helvetica Neue"/>
                <a:ea typeface="Helvetica Neue"/>
                <a:cs typeface="Helvetica Neue"/>
                <a:sym typeface="Helvetica Neue"/>
              </a:rPr>
              <a:t>the talent recruiters/companies </a:t>
            </a:r>
          </a:p>
        </p:txBody>
      </p:sp>
      <p:sp>
        <p:nvSpPr>
          <p:cNvPr id="295" name="Shape 295"/>
          <p:cNvSpPr txBox="1"/>
          <p:nvPr/>
        </p:nvSpPr>
        <p:spPr>
          <a:xfrm>
            <a:off x="160153" y="2714809"/>
            <a:ext cx="8732326" cy="1661993"/>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400" b="1" dirty="0" err="1" smtClean="0">
                <a:solidFill>
                  <a:schemeClr val="dk1"/>
                </a:solidFill>
                <a:latin typeface="Helvetica"/>
                <a:ea typeface="Helvetica Neue"/>
                <a:cs typeface="Helvetica"/>
                <a:sym typeface="Helvetica Neue"/>
              </a:rPr>
              <a:t>Utiliza</a:t>
            </a:r>
            <a:r>
              <a:rPr lang="en-US" sz="1400" b="1" dirty="0" smtClean="0">
                <a:solidFill>
                  <a:schemeClr val="dk1"/>
                </a:solidFill>
                <a:latin typeface="Helvetica"/>
                <a:ea typeface="Helvetica Neue"/>
                <a:cs typeface="Helvetica"/>
                <a:sym typeface="Helvetica Neue"/>
              </a:rPr>
              <a:t> </a:t>
            </a:r>
            <a:r>
              <a:rPr lang="en-US" sz="1400" b="1" dirty="0" err="1" smtClean="0">
                <a:solidFill>
                  <a:schemeClr val="dk1"/>
                </a:solidFill>
                <a:latin typeface="Helvetica"/>
                <a:ea typeface="Helvetica Neue"/>
                <a:cs typeface="Helvetica"/>
                <a:sym typeface="Helvetica Neue"/>
              </a:rPr>
              <a:t>palabras</a:t>
            </a:r>
            <a:r>
              <a:rPr lang="en-US" sz="1400" b="1" dirty="0" smtClean="0">
                <a:solidFill>
                  <a:schemeClr val="dk1"/>
                </a:solidFill>
                <a:latin typeface="Helvetica"/>
                <a:ea typeface="Helvetica Neue"/>
                <a:cs typeface="Helvetica"/>
                <a:sym typeface="Helvetica Neue"/>
              </a:rPr>
              <a:t> clave</a:t>
            </a:r>
            <a:endParaRPr lang="en-US" sz="1400" b="1" dirty="0">
              <a:solidFill>
                <a:schemeClr val="dk1"/>
              </a:solidFill>
              <a:latin typeface="Helvetica"/>
              <a:ea typeface="Helvetica Neue"/>
              <a:cs typeface="Helvetica"/>
              <a:sym typeface="Helvetica Neue"/>
            </a:endParaRPr>
          </a:p>
          <a:p>
            <a:pPr marL="0" marR="0" lvl="0" indent="0" algn="l" rtl="0">
              <a:spcBef>
                <a:spcPts val="0"/>
              </a:spcBef>
              <a:buSzPct val="25000"/>
              <a:buNone/>
            </a:pPr>
            <a:r>
              <a:rPr lang="en-US" sz="1400" dirty="0" smtClean="0">
                <a:solidFill>
                  <a:schemeClr val="dk1"/>
                </a:solidFill>
                <a:latin typeface="Helvetica"/>
                <a:ea typeface="Helvetica Neue"/>
                <a:cs typeface="Helvetica"/>
                <a:sym typeface="Helvetica Neue"/>
              </a:rPr>
              <a:t>”</a:t>
            </a:r>
            <a:r>
              <a:rPr lang="en-US" sz="1400" dirty="0" err="1" smtClean="0">
                <a:solidFill>
                  <a:schemeClr val="dk1"/>
                </a:solidFill>
                <a:latin typeface="Helvetica"/>
                <a:ea typeface="Helvetica Neue"/>
                <a:cs typeface="Helvetica"/>
                <a:sym typeface="Helvetica Neue"/>
              </a:rPr>
              <a:t>Igual</a:t>
            </a:r>
            <a:r>
              <a:rPr lang="en-US" sz="1400" dirty="0" smtClean="0">
                <a:solidFill>
                  <a:schemeClr val="dk1"/>
                </a:solidFill>
                <a:latin typeface="Helvetica"/>
                <a:ea typeface="Helvetica Neue"/>
                <a:cs typeface="Helvetica"/>
                <a:sym typeface="Helvetica Neue"/>
              </a:rPr>
              <a:t> </a:t>
            </a:r>
            <a:r>
              <a:rPr lang="en-US" sz="1400" dirty="0" err="1" smtClean="0">
                <a:solidFill>
                  <a:schemeClr val="dk1"/>
                </a:solidFill>
                <a:latin typeface="Helvetica"/>
                <a:ea typeface="Helvetica Neue"/>
                <a:cs typeface="Helvetica"/>
                <a:sym typeface="Helvetica Neue"/>
              </a:rPr>
              <a:t>que</a:t>
            </a:r>
            <a:r>
              <a:rPr lang="en-US" sz="1400" dirty="0" smtClean="0">
                <a:solidFill>
                  <a:schemeClr val="dk1"/>
                </a:solidFill>
                <a:latin typeface="Helvetica"/>
                <a:ea typeface="Helvetica Neue"/>
                <a:cs typeface="Helvetica"/>
                <a:sym typeface="Helvetica Neue"/>
              </a:rPr>
              <a:t> </a:t>
            </a:r>
            <a:r>
              <a:rPr lang="en-US" sz="1400" dirty="0" err="1" smtClean="0">
                <a:solidFill>
                  <a:schemeClr val="dk1"/>
                </a:solidFill>
                <a:latin typeface="Helvetica"/>
                <a:ea typeface="Helvetica Neue"/>
                <a:cs typeface="Helvetica"/>
                <a:sym typeface="Helvetica Neue"/>
              </a:rPr>
              <a:t>usas</a:t>
            </a:r>
            <a:r>
              <a:rPr lang="en-US" sz="1400" dirty="0" smtClean="0">
                <a:solidFill>
                  <a:schemeClr val="dk1"/>
                </a:solidFill>
                <a:latin typeface="Helvetica"/>
                <a:ea typeface="Helvetica Neue"/>
                <a:cs typeface="Helvetica"/>
                <a:sym typeface="Helvetica Neue"/>
              </a:rPr>
              <a:t> </a:t>
            </a:r>
            <a:r>
              <a:rPr lang="en-US" sz="1400" dirty="0" err="1" smtClean="0">
                <a:solidFill>
                  <a:schemeClr val="dk1"/>
                </a:solidFill>
                <a:latin typeface="Helvetica"/>
                <a:ea typeface="Helvetica Neue"/>
                <a:cs typeface="Helvetica"/>
                <a:sym typeface="Helvetica Neue"/>
              </a:rPr>
              <a:t>palabras</a:t>
            </a:r>
            <a:r>
              <a:rPr lang="en-US" sz="1400" dirty="0" smtClean="0">
                <a:solidFill>
                  <a:schemeClr val="dk1"/>
                </a:solidFill>
                <a:latin typeface="Helvetica"/>
                <a:ea typeface="Helvetica Neue"/>
                <a:cs typeface="Helvetica"/>
                <a:sym typeface="Helvetica Neue"/>
              </a:rPr>
              <a:t> clave en </a:t>
            </a:r>
            <a:r>
              <a:rPr lang="en-US" sz="1400" dirty="0" err="1" smtClean="0">
                <a:solidFill>
                  <a:schemeClr val="dk1"/>
                </a:solidFill>
                <a:latin typeface="Helvetica"/>
                <a:ea typeface="Helvetica Neue"/>
                <a:cs typeface="Helvetica"/>
                <a:sym typeface="Helvetica Neue"/>
              </a:rPr>
              <a:t>tu</a:t>
            </a:r>
            <a:r>
              <a:rPr lang="en-US" sz="1400" dirty="0" smtClean="0">
                <a:solidFill>
                  <a:schemeClr val="dk1"/>
                </a:solidFill>
                <a:latin typeface="Helvetica"/>
                <a:ea typeface="Helvetica Neue"/>
                <a:cs typeface="Helvetica"/>
                <a:sym typeface="Helvetica Neue"/>
              </a:rPr>
              <a:t> curriculum (sector en el </a:t>
            </a:r>
            <a:r>
              <a:rPr lang="en-US" sz="1400" dirty="0" err="1" smtClean="0">
                <a:solidFill>
                  <a:schemeClr val="dk1"/>
                </a:solidFill>
                <a:latin typeface="Helvetica"/>
                <a:ea typeface="Helvetica Neue"/>
                <a:cs typeface="Helvetica"/>
                <a:sym typeface="Helvetica Neue"/>
              </a:rPr>
              <a:t>que</a:t>
            </a:r>
            <a:r>
              <a:rPr lang="en-US" sz="1400" dirty="0" smtClean="0">
                <a:solidFill>
                  <a:schemeClr val="dk1"/>
                </a:solidFill>
                <a:latin typeface="Helvetica"/>
                <a:ea typeface="Helvetica Neue"/>
                <a:cs typeface="Helvetica"/>
                <a:sym typeface="Helvetica Neue"/>
              </a:rPr>
              <a:t> </a:t>
            </a:r>
            <a:r>
              <a:rPr lang="en-US" sz="1400" dirty="0" err="1" smtClean="0">
                <a:solidFill>
                  <a:schemeClr val="dk1"/>
                </a:solidFill>
                <a:latin typeface="Helvetica"/>
                <a:ea typeface="Helvetica Neue"/>
                <a:cs typeface="Helvetica"/>
                <a:sym typeface="Helvetica Neue"/>
              </a:rPr>
              <a:t>tienes</a:t>
            </a:r>
            <a:r>
              <a:rPr lang="en-US" sz="1400" dirty="0" smtClean="0">
                <a:solidFill>
                  <a:schemeClr val="dk1"/>
                </a:solidFill>
                <a:latin typeface="Helvetica"/>
                <a:ea typeface="Helvetica Neue"/>
                <a:cs typeface="Helvetica"/>
                <a:sym typeface="Helvetica Neue"/>
              </a:rPr>
              <a:t> </a:t>
            </a:r>
            <a:r>
              <a:rPr lang="en-US" sz="1400" dirty="0" err="1" smtClean="0">
                <a:solidFill>
                  <a:schemeClr val="dk1"/>
                </a:solidFill>
                <a:latin typeface="Helvetica"/>
                <a:ea typeface="Helvetica Neue"/>
                <a:cs typeface="Helvetica"/>
                <a:sym typeface="Helvetica Neue"/>
              </a:rPr>
              <a:t>experiencia</a:t>
            </a:r>
            <a:r>
              <a:rPr lang="en-US" sz="1400" dirty="0" smtClean="0">
                <a:solidFill>
                  <a:schemeClr val="dk1"/>
                </a:solidFill>
                <a:latin typeface="Helvetica"/>
                <a:ea typeface="Helvetica Neue"/>
                <a:cs typeface="Helvetica"/>
                <a:sym typeface="Helvetica Neue"/>
              </a:rPr>
              <a:t>, </a:t>
            </a:r>
            <a:r>
              <a:rPr lang="en-US" sz="1400" dirty="0" err="1" smtClean="0">
                <a:solidFill>
                  <a:schemeClr val="dk1"/>
                </a:solidFill>
                <a:latin typeface="Helvetica"/>
                <a:ea typeface="Helvetica Neue"/>
                <a:cs typeface="Helvetica"/>
                <a:sym typeface="Helvetica Neue"/>
              </a:rPr>
              <a:t>programas</a:t>
            </a:r>
            <a:r>
              <a:rPr lang="en-US" sz="1400" dirty="0" smtClean="0">
                <a:solidFill>
                  <a:schemeClr val="dk1"/>
                </a:solidFill>
                <a:latin typeface="Helvetica"/>
                <a:ea typeface="Helvetica Neue"/>
                <a:cs typeface="Helvetica"/>
                <a:sym typeface="Helvetica Neue"/>
              </a:rPr>
              <a:t> </a:t>
            </a:r>
            <a:r>
              <a:rPr lang="en-US" sz="1400" dirty="0" err="1" smtClean="0">
                <a:solidFill>
                  <a:schemeClr val="dk1"/>
                </a:solidFill>
                <a:latin typeface="Helvetica"/>
                <a:ea typeface="Helvetica Neue"/>
                <a:cs typeface="Helvetica"/>
                <a:sym typeface="Helvetica Neue"/>
              </a:rPr>
              <a:t>que</a:t>
            </a:r>
            <a:r>
              <a:rPr lang="en-US" sz="1400" dirty="0" smtClean="0">
                <a:solidFill>
                  <a:schemeClr val="dk1"/>
                </a:solidFill>
                <a:latin typeface="Helvetica"/>
                <a:ea typeface="Helvetica Neue"/>
                <a:cs typeface="Helvetica"/>
                <a:sym typeface="Helvetica Neue"/>
              </a:rPr>
              <a:t> </a:t>
            </a:r>
            <a:r>
              <a:rPr lang="en-US" sz="1400" dirty="0" err="1" smtClean="0">
                <a:solidFill>
                  <a:schemeClr val="dk1"/>
                </a:solidFill>
                <a:latin typeface="Helvetica"/>
                <a:ea typeface="Helvetica Neue"/>
                <a:cs typeface="Helvetica"/>
                <a:sym typeface="Helvetica Neue"/>
              </a:rPr>
              <a:t>sabes</a:t>
            </a:r>
            <a:r>
              <a:rPr lang="en-US" sz="1400" dirty="0" smtClean="0">
                <a:solidFill>
                  <a:schemeClr val="dk1"/>
                </a:solidFill>
                <a:latin typeface="Helvetica"/>
                <a:ea typeface="Helvetica Neue"/>
                <a:cs typeface="Helvetica"/>
                <a:sym typeface="Helvetica Neue"/>
              </a:rPr>
              <a:t> </a:t>
            </a:r>
            <a:r>
              <a:rPr lang="en-US" sz="1400" dirty="0" err="1" smtClean="0">
                <a:solidFill>
                  <a:schemeClr val="dk1"/>
                </a:solidFill>
                <a:latin typeface="Helvetica"/>
                <a:ea typeface="Helvetica Neue"/>
                <a:cs typeface="Helvetica"/>
                <a:sym typeface="Helvetica Neue"/>
              </a:rPr>
              <a:t>usar,etc</a:t>
            </a:r>
            <a:r>
              <a:rPr lang="mr-IN" sz="1400" dirty="0" smtClean="0">
                <a:solidFill>
                  <a:schemeClr val="dk1"/>
                </a:solidFill>
                <a:latin typeface="Helvetica"/>
                <a:ea typeface="Helvetica Neue"/>
                <a:cs typeface="Helvetica"/>
                <a:sym typeface="Helvetica Neue"/>
              </a:rPr>
              <a:t>…</a:t>
            </a:r>
            <a:r>
              <a:rPr lang="es-ES_tradnl" sz="1400" dirty="0" smtClean="0">
                <a:solidFill>
                  <a:schemeClr val="dk1"/>
                </a:solidFill>
                <a:latin typeface="Helvetica"/>
                <a:ea typeface="Helvetica Neue"/>
                <a:cs typeface="Helvetica"/>
                <a:sym typeface="Helvetica Neue"/>
              </a:rPr>
              <a:t>), debes usar esas mismas palabras en tus redes</a:t>
            </a:r>
            <a:r>
              <a:rPr lang="en-US" sz="1400" dirty="0" smtClean="0">
                <a:solidFill>
                  <a:schemeClr val="dk1"/>
                </a:solidFill>
                <a:latin typeface="Helvetica"/>
                <a:ea typeface="Helvetica Neue"/>
                <a:cs typeface="Helvetica"/>
                <a:sym typeface="Helvetica Neue"/>
              </a:rPr>
              <a:t>. Los </a:t>
            </a:r>
            <a:r>
              <a:rPr lang="en-US" sz="1400" dirty="0" err="1" smtClean="0">
                <a:solidFill>
                  <a:schemeClr val="dk1"/>
                </a:solidFill>
                <a:latin typeface="Helvetica"/>
                <a:ea typeface="Helvetica Neue"/>
                <a:cs typeface="Helvetica"/>
                <a:sym typeface="Helvetica Neue"/>
              </a:rPr>
              <a:t>motores</a:t>
            </a:r>
            <a:r>
              <a:rPr lang="en-US" sz="1400" dirty="0" smtClean="0">
                <a:solidFill>
                  <a:schemeClr val="dk1"/>
                </a:solidFill>
                <a:latin typeface="Helvetica"/>
                <a:ea typeface="Helvetica Neue"/>
                <a:cs typeface="Helvetica"/>
                <a:sym typeface="Helvetica Neue"/>
              </a:rPr>
              <a:t> de </a:t>
            </a:r>
            <a:r>
              <a:rPr lang="en-US" sz="1400" dirty="0" err="1" smtClean="0">
                <a:solidFill>
                  <a:schemeClr val="dk1"/>
                </a:solidFill>
                <a:latin typeface="Helvetica"/>
                <a:ea typeface="Helvetica Neue"/>
                <a:cs typeface="Helvetica"/>
                <a:sym typeface="Helvetica Neue"/>
              </a:rPr>
              <a:t>búsqueda</a:t>
            </a:r>
            <a:r>
              <a:rPr lang="en-US" sz="1400" dirty="0" smtClean="0">
                <a:solidFill>
                  <a:schemeClr val="dk1"/>
                </a:solidFill>
                <a:latin typeface="Helvetica"/>
                <a:ea typeface="Helvetica Neue"/>
                <a:cs typeface="Helvetica"/>
                <a:sym typeface="Helvetica Neue"/>
              </a:rPr>
              <a:t> </a:t>
            </a:r>
            <a:r>
              <a:rPr lang="en-US" sz="1400" dirty="0" err="1" smtClean="0">
                <a:solidFill>
                  <a:schemeClr val="dk1"/>
                </a:solidFill>
                <a:latin typeface="Helvetica"/>
                <a:ea typeface="Helvetica Neue"/>
                <a:cs typeface="Helvetica"/>
                <a:sym typeface="Helvetica Neue"/>
              </a:rPr>
              <a:t>indexan</a:t>
            </a:r>
            <a:r>
              <a:rPr lang="en-US" sz="1400" dirty="0" smtClean="0">
                <a:solidFill>
                  <a:schemeClr val="dk1"/>
                </a:solidFill>
                <a:latin typeface="Helvetica"/>
                <a:ea typeface="Helvetica Neue"/>
                <a:cs typeface="Helvetica"/>
                <a:sym typeface="Helvetica Neue"/>
              </a:rPr>
              <a:t> </a:t>
            </a:r>
            <a:r>
              <a:rPr lang="en-US" sz="1400" dirty="0" err="1" smtClean="0">
                <a:solidFill>
                  <a:schemeClr val="dk1"/>
                </a:solidFill>
                <a:latin typeface="Helvetica"/>
                <a:ea typeface="Helvetica Neue"/>
                <a:cs typeface="Helvetica"/>
                <a:sym typeface="Helvetica Neue"/>
              </a:rPr>
              <a:t>muy</a:t>
            </a:r>
            <a:r>
              <a:rPr lang="en-US" sz="1400" dirty="0" smtClean="0">
                <a:solidFill>
                  <a:schemeClr val="dk1"/>
                </a:solidFill>
                <a:latin typeface="Helvetica"/>
                <a:ea typeface="Helvetica Neue"/>
                <a:cs typeface="Helvetica"/>
                <a:sym typeface="Helvetica Neue"/>
              </a:rPr>
              <a:t> </a:t>
            </a:r>
            <a:r>
              <a:rPr lang="en-US" sz="1400" dirty="0" err="1" smtClean="0">
                <a:solidFill>
                  <a:schemeClr val="dk1"/>
                </a:solidFill>
                <a:latin typeface="Helvetica"/>
                <a:ea typeface="Helvetica Neue"/>
                <a:cs typeface="Helvetica"/>
                <a:sym typeface="Helvetica Neue"/>
              </a:rPr>
              <a:t>bien</a:t>
            </a:r>
            <a:r>
              <a:rPr lang="en-US" sz="1400" dirty="0" smtClean="0">
                <a:solidFill>
                  <a:schemeClr val="dk1"/>
                </a:solidFill>
                <a:latin typeface="Helvetica"/>
                <a:ea typeface="Helvetica Neue"/>
                <a:cs typeface="Helvetica"/>
                <a:sym typeface="Helvetica Neue"/>
              </a:rPr>
              <a:t> </a:t>
            </a:r>
            <a:r>
              <a:rPr lang="en-US" sz="1400" dirty="0" err="1" smtClean="0">
                <a:solidFill>
                  <a:schemeClr val="dk1"/>
                </a:solidFill>
                <a:latin typeface="Helvetica"/>
                <a:ea typeface="Helvetica Neue"/>
                <a:cs typeface="Helvetica"/>
                <a:sym typeface="Helvetica Neue"/>
              </a:rPr>
              <a:t>las</a:t>
            </a:r>
            <a:r>
              <a:rPr lang="en-US" sz="1400" dirty="0" smtClean="0">
                <a:solidFill>
                  <a:schemeClr val="dk1"/>
                </a:solidFill>
                <a:latin typeface="Helvetica"/>
                <a:ea typeface="Helvetica Neue"/>
                <a:cs typeface="Helvetica"/>
                <a:sym typeface="Helvetica Neue"/>
              </a:rPr>
              <a:t> </a:t>
            </a:r>
            <a:r>
              <a:rPr lang="en-US" sz="1400" dirty="0" err="1" smtClean="0">
                <a:solidFill>
                  <a:schemeClr val="dk1"/>
                </a:solidFill>
                <a:latin typeface="Helvetica"/>
                <a:ea typeface="Helvetica Neue"/>
                <a:cs typeface="Helvetica"/>
                <a:sym typeface="Helvetica Neue"/>
              </a:rPr>
              <a:t>redes</a:t>
            </a:r>
            <a:r>
              <a:rPr lang="en-US" sz="1400" dirty="0" smtClean="0">
                <a:solidFill>
                  <a:schemeClr val="dk1"/>
                </a:solidFill>
                <a:latin typeface="Helvetica"/>
                <a:ea typeface="Helvetica Neue"/>
                <a:cs typeface="Helvetica"/>
                <a:sym typeface="Helvetica Neue"/>
              </a:rPr>
              <a:t> </a:t>
            </a:r>
            <a:r>
              <a:rPr lang="en-US" sz="1400" dirty="0" err="1" smtClean="0">
                <a:solidFill>
                  <a:schemeClr val="dk1"/>
                </a:solidFill>
                <a:latin typeface="Helvetica"/>
                <a:ea typeface="Helvetica Neue"/>
                <a:cs typeface="Helvetica"/>
                <a:sym typeface="Helvetica Neue"/>
              </a:rPr>
              <a:t>sociales</a:t>
            </a:r>
            <a:r>
              <a:rPr lang="en-US" sz="1400" dirty="0" smtClean="0">
                <a:solidFill>
                  <a:schemeClr val="dk1"/>
                </a:solidFill>
                <a:latin typeface="Helvetica"/>
                <a:ea typeface="Helvetica Neue"/>
                <a:cs typeface="Helvetica"/>
                <a:sym typeface="Helvetica Neue"/>
              </a:rPr>
              <a:t>, </a:t>
            </a:r>
            <a:r>
              <a:rPr lang="en-US" sz="1400" dirty="0" err="1" smtClean="0">
                <a:solidFill>
                  <a:schemeClr val="dk1"/>
                </a:solidFill>
                <a:latin typeface="Helvetica"/>
                <a:ea typeface="Helvetica Neue"/>
                <a:cs typeface="Helvetica"/>
                <a:sym typeface="Helvetica Neue"/>
              </a:rPr>
              <a:t>así</a:t>
            </a:r>
            <a:r>
              <a:rPr lang="en-US" sz="1400" dirty="0" smtClean="0">
                <a:solidFill>
                  <a:schemeClr val="dk1"/>
                </a:solidFill>
                <a:latin typeface="Helvetica"/>
                <a:ea typeface="Helvetica Neue"/>
                <a:cs typeface="Helvetica"/>
                <a:sym typeface="Helvetica Neue"/>
              </a:rPr>
              <a:t> </a:t>
            </a:r>
            <a:r>
              <a:rPr lang="en-US" sz="1400" dirty="0" err="1" smtClean="0">
                <a:solidFill>
                  <a:schemeClr val="dk1"/>
                </a:solidFill>
                <a:latin typeface="Helvetica"/>
                <a:ea typeface="Helvetica Neue"/>
                <a:cs typeface="Helvetica"/>
                <a:sym typeface="Helvetica Neue"/>
              </a:rPr>
              <a:t>que</a:t>
            </a:r>
            <a:r>
              <a:rPr lang="en-US" sz="1400" dirty="0" smtClean="0">
                <a:solidFill>
                  <a:schemeClr val="dk1"/>
                </a:solidFill>
                <a:latin typeface="Helvetica"/>
                <a:ea typeface="Helvetica Neue"/>
                <a:cs typeface="Helvetica"/>
                <a:sym typeface="Helvetica Neue"/>
              </a:rPr>
              <a:t> </a:t>
            </a:r>
            <a:r>
              <a:rPr lang="en-US" sz="1400" dirty="0" err="1" smtClean="0">
                <a:solidFill>
                  <a:schemeClr val="dk1"/>
                </a:solidFill>
                <a:latin typeface="Helvetica"/>
                <a:ea typeface="Helvetica Neue"/>
                <a:cs typeface="Helvetica"/>
                <a:sym typeface="Helvetica Neue"/>
              </a:rPr>
              <a:t>es</a:t>
            </a:r>
            <a:r>
              <a:rPr lang="en-US" sz="1400" dirty="0" smtClean="0">
                <a:solidFill>
                  <a:schemeClr val="dk1"/>
                </a:solidFill>
                <a:latin typeface="Helvetica"/>
                <a:ea typeface="Helvetica Neue"/>
                <a:cs typeface="Helvetica"/>
                <a:sym typeface="Helvetica Neue"/>
              </a:rPr>
              <a:t> </a:t>
            </a:r>
            <a:r>
              <a:rPr lang="en-US" sz="1400" dirty="0" err="1" smtClean="0">
                <a:solidFill>
                  <a:schemeClr val="dk1"/>
                </a:solidFill>
                <a:latin typeface="Helvetica"/>
                <a:ea typeface="Helvetica Neue"/>
                <a:cs typeface="Helvetica"/>
                <a:sym typeface="Helvetica Neue"/>
              </a:rPr>
              <a:t>facil</a:t>
            </a:r>
            <a:r>
              <a:rPr lang="en-US" sz="1400" dirty="0" smtClean="0">
                <a:solidFill>
                  <a:schemeClr val="dk1"/>
                </a:solidFill>
                <a:latin typeface="Helvetica"/>
                <a:ea typeface="Helvetica Neue"/>
                <a:cs typeface="Helvetica"/>
                <a:sym typeface="Helvetica Neue"/>
              </a:rPr>
              <a:t> </a:t>
            </a:r>
            <a:r>
              <a:rPr lang="en-US" sz="1400" dirty="0" err="1" smtClean="0">
                <a:solidFill>
                  <a:schemeClr val="dk1"/>
                </a:solidFill>
                <a:latin typeface="Helvetica"/>
                <a:ea typeface="Helvetica Neue"/>
                <a:cs typeface="Helvetica"/>
                <a:sym typeface="Helvetica Neue"/>
              </a:rPr>
              <a:t>pensar</a:t>
            </a:r>
            <a:r>
              <a:rPr lang="en-US" sz="1400" dirty="0" smtClean="0">
                <a:solidFill>
                  <a:schemeClr val="dk1"/>
                </a:solidFill>
                <a:latin typeface="Helvetica"/>
                <a:ea typeface="Helvetica Neue"/>
                <a:cs typeface="Helvetica"/>
                <a:sym typeface="Helvetica Neue"/>
              </a:rPr>
              <a:t> </a:t>
            </a:r>
            <a:r>
              <a:rPr lang="en-US" sz="1400" dirty="0" err="1" smtClean="0">
                <a:solidFill>
                  <a:schemeClr val="dk1"/>
                </a:solidFill>
                <a:latin typeface="Helvetica"/>
                <a:ea typeface="Helvetica Neue"/>
                <a:cs typeface="Helvetica"/>
                <a:sym typeface="Helvetica Neue"/>
              </a:rPr>
              <a:t>que</a:t>
            </a:r>
            <a:r>
              <a:rPr lang="en-US" sz="1400" dirty="0" smtClean="0">
                <a:solidFill>
                  <a:schemeClr val="dk1"/>
                </a:solidFill>
                <a:latin typeface="Helvetica"/>
                <a:ea typeface="Helvetica Neue"/>
                <a:cs typeface="Helvetica"/>
                <a:sym typeface="Helvetica Neue"/>
              </a:rPr>
              <a:t> los </a:t>
            </a:r>
            <a:r>
              <a:rPr lang="en-US" sz="1400" dirty="0" err="1" smtClean="0">
                <a:solidFill>
                  <a:schemeClr val="dk1"/>
                </a:solidFill>
                <a:latin typeface="Helvetica"/>
                <a:ea typeface="Helvetica Neue"/>
                <a:cs typeface="Helvetica"/>
                <a:sym typeface="Helvetica Neue"/>
              </a:rPr>
              <a:t>reclutadores</a:t>
            </a:r>
            <a:r>
              <a:rPr lang="en-US" sz="1400" dirty="0" smtClean="0">
                <a:solidFill>
                  <a:schemeClr val="dk1"/>
                </a:solidFill>
                <a:latin typeface="Helvetica"/>
                <a:ea typeface="Helvetica Neue"/>
                <a:cs typeface="Helvetica"/>
                <a:sym typeface="Helvetica Neue"/>
              </a:rPr>
              <a:t> </a:t>
            </a:r>
            <a:r>
              <a:rPr lang="en-US" sz="1400" dirty="0" err="1" smtClean="0">
                <a:solidFill>
                  <a:schemeClr val="dk1"/>
                </a:solidFill>
                <a:latin typeface="Helvetica"/>
                <a:ea typeface="Helvetica Neue"/>
                <a:cs typeface="Helvetica"/>
                <a:sym typeface="Helvetica Neue"/>
              </a:rPr>
              <a:t>buscaran</a:t>
            </a:r>
            <a:r>
              <a:rPr lang="en-US" sz="1400" dirty="0" smtClean="0">
                <a:solidFill>
                  <a:schemeClr val="dk1"/>
                </a:solidFill>
                <a:latin typeface="Helvetica"/>
                <a:ea typeface="Helvetica Neue"/>
                <a:cs typeface="Helvetica"/>
                <a:sym typeface="Helvetica Neue"/>
              </a:rPr>
              <a:t> </a:t>
            </a:r>
            <a:r>
              <a:rPr lang="en-US" sz="1400" dirty="0" err="1" smtClean="0">
                <a:solidFill>
                  <a:schemeClr val="dk1"/>
                </a:solidFill>
                <a:latin typeface="Helvetica"/>
                <a:ea typeface="Helvetica Neue"/>
                <a:cs typeface="Helvetica"/>
                <a:sym typeface="Helvetica Neue"/>
              </a:rPr>
              <a:t>perfiles</a:t>
            </a:r>
            <a:r>
              <a:rPr lang="en-US" sz="1400" dirty="0" smtClean="0">
                <a:solidFill>
                  <a:schemeClr val="dk1"/>
                </a:solidFill>
                <a:latin typeface="Helvetica"/>
                <a:ea typeface="Helvetica Neue"/>
                <a:cs typeface="Helvetica"/>
                <a:sym typeface="Helvetica Neue"/>
              </a:rPr>
              <a:t> </a:t>
            </a:r>
            <a:r>
              <a:rPr lang="en-US" sz="1400" dirty="0" err="1" smtClean="0">
                <a:solidFill>
                  <a:schemeClr val="dk1"/>
                </a:solidFill>
                <a:latin typeface="Helvetica"/>
                <a:ea typeface="Helvetica Neue"/>
                <a:cs typeface="Helvetica"/>
                <a:sym typeface="Helvetica Neue"/>
              </a:rPr>
              <a:t>usando</a:t>
            </a:r>
            <a:r>
              <a:rPr lang="en-US" sz="1400" dirty="0">
                <a:solidFill>
                  <a:schemeClr val="dk1"/>
                </a:solidFill>
                <a:latin typeface="Helvetica"/>
                <a:ea typeface="Helvetica Neue"/>
                <a:cs typeface="Helvetica"/>
                <a:sym typeface="Helvetica Neue"/>
              </a:rPr>
              <a:t> </a:t>
            </a:r>
            <a:r>
              <a:rPr lang="en-US" sz="1400" dirty="0" err="1" smtClean="0">
                <a:solidFill>
                  <a:schemeClr val="dk1"/>
                </a:solidFill>
                <a:latin typeface="Helvetica"/>
                <a:ea typeface="Helvetica Neue"/>
                <a:cs typeface="Helvetica"/>
                <a:sym typeface="Helvetica Neue"/>
              </a:rPr>
              <a:t>palabras</a:t>
            </a:r>
            <a:r>
              <a:rPr lang="en-US" sz="1400" dirty="0" smtClean="0">
                <a:solidFill>
                  <a:schemeClr val="dk1"/>
                </a:solidFill>
                <a:latin typeface="Helvetica"/>
                <a:ea typeface="Helvetica Neue"/>
                <a:cs typeface="Helvetica"/>
                <a:sym typeface="Helvetica Neue"/>
              </a:rPr>
              <a:t> </a:t>
            </a:r>
            <a:r>
              <a:rPr lang="en-US" sz="1400" dirty="0" err="1" smtClean="0">
                <a:solidFill>
                  <a:schemeClr val="dk1"/>
                </a:solidFill>
                <a:latin typeface="Helvetica"/>
                <a:ea typeface="Helvetica Neue"/>
                <a:cs typeface="Helvetica"/>
                <a:sym typeface="Helvetica Neue"/>
              </a:rPr>
              <a:t>que</a:t>
            </a:r>
            <a:r>
              <a:rPr lang="en-US" sz="1400" dirty="0" smtClean="0">
                <a:solidFill>
                  <a:schemeClr val="dk1"/>
                </a:solidFill>
                <a:latin typeface="Helvetica"/>
                <a:ea typeface="Helvetica Neue"/>
                <a:cs typeface="Helvetica"/>
                <a:sym typeface="Helvetica Neue"/>
              </a:rPr>
              <a:t> </a:t>
            </a:r>
            <a:r>
              <a:rPr lang="en-US" sz="1400" dirty="0" err="1" smtClean="0">
                <a:solidFill>
                  <a:schemeClr val="dk1"/>
                </a:solidFill>
                <a:latin typeface="Helvetica"/>
                <a:ea typeface="Helvetica Neue"/>
                <a:cs typeface="Helvetica"/>
                <a:sym typeface="Helvetica Neue"/>
              </a:rPr>
              <a:t>sean</a:t>
            </a:r>
            <a:r>
              <a:rPr lang="en-US" sz="1400" dirty="0" smtClean="0">
                <a:solidFill>
                  <a:schemeClr val="dk1"/>
                </a:solidFill>
                <a:latin typeface="Helvetica"/>
                <a:ea typeface="Helvetica Neue"/>
                <a:cs typeface="Helvetica"/>
                <a:sym typeface="Helvetica Neue"/>
              </a:rPr>
              <a:t> </a:t>
            </a:r>
            <a:r>
              <a:rPr lang="en-US" sz="1400" dirty="0" err="1" smtClean="0">
                <a:solidFill>
                  <a:schemeClr val="dk1"/>
                </a:solidFill>
                <a:latin typeface="Helvetica"/>
                <a:ea typeface="Helvetica Neue"/>
                <a:cs typeface="Helvetica"/>
                <a:sym typeface="Helvetica Neue"/>
              </a:rPr>
              <a:t>específicas</a:t>
            </a:r>
            <a:r>
              <a:rPr lang="en-US" sz="1400" dirty="0" smtClean="0">
                <a:solidFill>
                  <a:schemeClr val="dk1"/>
                </a:solidFill>
                <a:latin typeface="Helvetica"/>
                <a:ea typeface="Helvetica Neue"/>
                <a:cs typeface="Helvetica"/>
                <a:sym typeface="Helvetica Neue"/>
              </a:rPr>
              <a:t> al sector en el </a:t>
            </a:r>
            <a:r>
              <a:rPr lang="en-US" sz="1400" dirty="0" err="1" smtClean="0">
                <a:solidFill>
                  <a:schemeClr val="dk1"/>
                </a:solidFill>
                <a:latin typeface="Helvetica"/>
                <a:ea typeface="Helvetica Neue"/>
                <a:cs typeface="Helvetica"/>
                <a:sym typeface="Helvetica Neue"/>
              </a:rPr>
              <a:t>que</a:t>
            </a:r>
            <a:r>
              <a:rPr lang="en-US" sz="1400" dirty="0" smtClean="0">
                <a:solidFill>
                  <a:schemeClr val="dk1"/>
                </a:solidFill>
                <a:latin typeface="Helvetica"/>
                <a:ea typeface="Helvetica Neue"/>
                <a:cs typeface="Helvetica"/>
                <a:sym typeface="Helvetica Neue"/>
              </a:rPr>
              <a:t> </a:t>
            </a:r>
            <a:r>
              <a:rPr lang="en-US" sz="1400" dirty="0" err="1" smtClean="0">
                <a:solidFill>
                  <a:schemeClr val="dk1"/>
                </a:solidFill>
                <a:latin typeface="Helvetica"/>
                <a:ea typeface="Helvetica Neue"/>
                <a:cs typeface="Helvetica"/>
                <a:sym typeface="Helvetica Neue"/>
              </a:rPr>
              <a:t>estais</a:t>
            </a:r>
            <a:r>
              <a:rPr lang="en-US" sz="1400" dirty="0" smtClean="0">
                <a:solidFill>
                  <a:schemeClr val="dk1"/>
                </a:solidFill>
                <a:latin typeface="Helvetica"/>
                <a:ea typeface="Helvetica Neue"/>
                <a:cs typeface="Helvetica"/>
                <a:sym typeface="Helvetica Neue"/>
              </a:rPr>
              <a:t> </a:t>
            </a:r>
            <a:r>
              <a:rPr lang="en-US" sz="1400" dirty="0" err="1" smtClean="0">
                <a:solidFill>
                  <a:schemeClr val="dk1"/>
                </a:solidFill>
                <a:latin typeface="Helvetica"/>
                <a:ea typeface="Helvetica Neue"/>
                <a:cs typeface="Helvetica"/>
                <a:sym typeface="Helvetica Neue"/>
              </a:rPr>
              <a:t>buscando</a:t>
            </a:r>
            <a:r>
              <a:rPr lang="en-US" sz="1400" dirty="0" smtClean="0">
                <a:solidFill>
                  <a:schemeClr val="dk1"/>
                </a:solidFill>
                <a:latin typeface="Helvetica"/>
                <a:ea typeface="Helvetica Neue"/>
                <a:cs typeface="Helvetica"/>
                <a:sym typeface="Helvetica Neue"/>
              </a:rPr>
              <a:t> </a:t>
            </a:r>
            <a:r>
              <a:rPr lang="en-US" sz="1400" dirty="0" err="1" smtClean="0">
                <a:solidFill>
                  <a:schemeClr val="dk1"/>
                </a:solidFill>
                <a:latin typeface="Helvetica"/>
                <a:ea typeface="Helvetica Neue"/>
                <a:cs typeface="Helvetica"/>
                <a:sym typeface="Helvetica Neue"/>
              </a:rPr>
              <a:t>trabajo</a:t>
            </a:r>
            <a:r>
              <a:rPr lang="en-US" sz="1400" dirty="0" smtClean="0">
                <a:solidFill>
                  <a:schemeClr val="dk1"/>
                </a:solidFill>
                <a:latin typeface="Helvetica"/>
                <a:ea typeface="Helvetica Neue"/>
                <a:cs typeface="Helvetica"/>
                <a:sym typeface="Helvetica Neue"/>
              </a:rPr>
              <a:t>, de </a:t>
            </a:r>
            <a:r>
              <a:rPr lang="en-US" sz="1400" dirty="0" err="1" smtClean="0">
                <a:solidFill>
                  <a:schemeClr val="dk1"/>
                </a:solidFill>
                <a:latin typeface="Helvetica"/>
                <a:ea typeface="Helvetica Neue"/>
                <a:cs typeface="Helvetica"/>
                <a:sym typeface="Helvetica Neue"/>
              </a:rPr>
              <a:t>manera</a:t>
            </a:r>
            <a:r>
              <a:rPr lang="en-US" sz="1400" dirty="0" smtClean="0">
                <a:solidFill>
                  <a:schemeClr val="dk1"/>
                </a:solidFill>
                <a:latin typeface="Helvetica"/>
                <a:ea typeface="Helvetica Neue"/>
                <a:cs typeface="Helvetica"/>
                <a:sym typeface="Helvetica Neue"/>
              </a:rPr>
              <a:t> </a:t>
            </a:r>
            <a:r>
              <a:rPr lang="en-US" sz="1400" dirty="0" err="1" smtClean="0">
                <a:solidFill>
                  <a:schemeClr val="dk1"/>
                </a:solidFill>
                <a:latin typeface="Helvetica"/>
                <a:ea typeface="Helvetica Neue"/>
                <a:cs typeface="Helvetica"/>
                <a:sym typeface="Helvetica Neue"/>
              </a:rPr>
              <a:t>que</a:t>
            </a:r>
            <a:r>
              <a:rPr lang="en-US" sz="1400" dirty="0" smtClean="0">
                <a:solidFill>
                  <a:schemeClr val="dk1"/>
                </a:solidFill>
                <a:latin typeface="Helvetica"/>
                <a:ea typeface="Helvetica Neue"/>
                <a:cs typeface="Helvetica"/>
                <a:sym typeface="Helvetica Neue"/>
              </a:rPr>
              <a:t> </a:t>
            </a:r>
            <a:r>
              <a:rPr lang="en-US" sz="1400" dirty="0" err="1" smtClean="0">
                <a:solidFill>
                  <a:schemeClr val="dk1"/>
                </a:solidFill>
                <a:latin typeface="Helvetica"/>
                <a:ea typeface="Helvetica Neue"/>
                <a:cs typeface="Helvetica"/>
                <a:sym typeface="Helvetica Neue"/>
              </a:rPr>
              <a:t>usarlas</a:t>
            </a:r>
            <a:r>
              <a:rPr lang="en-US" sz="1400" dirty="0" smtClean="0">
                <a:solidFill>
                  <a:schemeClr val="dk1"/>
                </a:solidFill>
                <a:latin typeface="Helvetica"/>
                <a:ea typeface="Helvetica Neue"/>
                <a:cs typeface="Helvetica"/>
                <a:sym typeface="Helvetica Neue"/>
              </a:rPr>
              <a:t> en </a:t>
            </a:r>
            <a:r>
              <a:rPr lang="en-US" sz="1400" dirty="0" err="1" smtClean="0">
                <a:solidFill>
                  <a:schemeClr val="dk1"/>
                </a:solidFill>
                <a:latin typeface="Helvetica"/>
                <a:ea typeface="Helvetica Neue"/>
                <a:cs typeface="Helvetica"/>
                <a:sym typeface="Helvetica Neue"/>
              </a:rPr>
              <a:t>tus</a:t>
            </a:r>
            <a:r>
              <a:rPr lang="en-US" sz="1400" dirty="0" smtClean="0">
                <a:solidFill>
                  <a:schemeClr val="dk1"/>
                </a:solidFill>
                <a:latin typeface="Helvetica"/>
                <a:ea typeface="Helvetica Neue"/>
                <a:cs typeface="Helvetica"/>
                <a:sym typeface="Helvetica Neue"/>
              </a:rPr>
              <a:t> </a:t>
            </a:r>
            <a:r>
              <a:rPr lang="en-US" sz="1400" dirty="0" err="1" smtClean="0">
                <a:solidFill>
                  <a:schemeClr val="dk1"/>
                </a:solidFill>
                <a:latin typeface="Helvetica"/>
                <a:ea typeface="Helvetica Neue"/>
                <a:cs typeface="Helvetica"/>
                <a:sym typeface="Helvetica Neue"/>
              </a:rPr>
              <a:t>perfiles</a:t>
            </a:r>
            <a:r>
              <a:rPr lang="en-US" sz="1400" dirty="0" smtClean="0">
                <a:solidFill>
                  <a:schemeClr val="dk1"/>
                </a:solidFill>
                <a:latin typeface="Helvetica"/>
                <a:ea typeface="Helvetica Neue"/>
                <a:cs typeface="Helvetica"/>
                <a:sym typeface="Helvetica Neue"/>
              </a:rPr>
              <a:t> </a:t>
            </a:r>
            <a:r>
              <a:rPr lang="en-US" sz="1400" dirty="0" err="1" smtClean="0">
                <a:solidFill>
                  <a:schemeClr val="dk1"/>
                </a:solidFill>
                <a:latin typeface="Helvetica"/>
                <a:ea typeface="Helvetica Neue"/>
                <a:cs typeface="Helvetica"/>
                <a:sym typeface="Helvetica Neue"/>
              </a:rPr>
              <a:t>es</a:t>
            </a:r>
            <a:r>
              <a:rPr lang="en-US" sz="1400" dirty="0" smtClean="0">
                <a:solidFill>
                  <a:schemeClr val="dk1"/>
                </a:solidFill>
                <a:latin typeface="Helvetica"/>
                <a:ea typeface="Helvetica Neue"/>
                <a:cs typeface="Helvetica"/>
                <a:sym typeface="Helvetica Neue"/>
              </a:rPr>
              <a:t> </a:t>
            </a:r>
            <a:r>
              <a:rPr lang="en-US" sz="1400" dirty="0" err="1" smtClean="0">
                <a:solidFill>
                  <a:schemeClr val="dk1"/>
                </a:solidFill>
                <a:latin typeface="Helvetica"/>
                <a:ea typeface="Helvetica Neue"/>
                <a:cs typeface="Helvetica"/>
                <a:sym typeface="Helvetica Neue"/>
              </a:rPr>
              <a:t>una</a:t>
            </a:r>
            <a:r>
              <a:rPr lang="en-US" sz="1400" dirty="0" smtClean="0">
                <a:solidFill>
                  <a:schemeClr val="dk1"/>
                </a:solidFill>
                <a:latin typeface="Helvetica"/>
                <a:ea typeface="Helvetica Neue"/>
                <a:cs typeface="Helvetica"/>
                <a:sym typeface="Helvetica Neue"/>
              </a:rPr>
              <a:t> </a:t>
            </a:r>
            <a:r>
              <a:rPr lang="en-US" sz="1400" dirty="0" err="1" smtClean="0">
                <a:solidFill>
                  <a:schemeClr val="dk1"/>
                </a:solidFill>
                <a:latin typeface="Helvetica"/>
                <a:ea typeface="Helvetica Neue"/>
                <a:cs typeface="Helvetica"/>
                <a:sym typeface="Helvetica Neue"/>
              </a:rPr>
              <a:t>muy</a:t>
            </a:r>
            <a:r>
              <a:rPr lang="en-US" sz="1400" dirty="0" smtClean="0">
                <a:solidFill>
                  <a:schemeClr val="dk1"/>
                </a:solidFill>
                <a:latin typeface="Helvetica"/>
                <a:ea typeface="Helvetica Neue"/>
                <a:cs typeface="Helvetica"/>
                <a:sym typeface="Helvetica Neue"/>
              </a:rPr>
              <a:t> </a:t>
            </a:r>
            <a:r>
              <a:rPr lang="en-US" sz="1400" dirty="0" err="1" smtClean="0">
                <a:solidFill>
                  <a:schemeClr val="dk1"/>
                </a:solidFill>
                <a:latin typeface="Helvetica"/>
                <a:ea typeface="Helvetica Neue"/>
                <a:cs typeface="Helvetica"/>
                <a:sym typeface="Helvetica Neue"/>
              </a:rPr>
              <a:t>buena</a:t>
            </a:r>
            <a:r>
              <a:rPr lang="en-US" sz="1400" dirty="0" smtClean="0">
                <a:solidFill>
                  <a:schemeClr val="dk1"/>
                </a:solidFill>
                <a:latin typeface="Helvetica"/>
                <a:ea typeface="Helvetica Neue"/>
                <a:cs typeface="Helvetica"/>
                <a:sym typeface="Helvetica Neue"/>
              </a:rPr>
              <a:t> idea.</a:t>
            </a:r>
          </a:p>
          <a:p>
            <a:pPr marL="0" marR="0" lvl="0" indent="0" algn="l" rtl="0">
              <a:spcBef>
                <a:spcPts val="0"/>
              </a:spcBef>
              <a:buSzPct val="25000"/>
              <a:buNone/>
            </a:pPr>
            <a:endParaRPr lang="en-US" sz="1400" dirty="0">
              <a:solidFill>
                <a:schemeClr val="dk1"/>
              </a:solidFill>
              <a:latin typeface="Helvetica Neue"/>
              <a:ea typeface="Helvetica Neue"/>
              <a:cs typeface="Helvetica Neue"/>
              <a:sym typeface="Helvetica Neue"/>
            </a:endParaRPr>
          </a:p>
          <a:p>
            <a:pPr marL="0" marR="0" lvl="0" indent="0" algn="l" rtl="0">
              <a:spcBef>
                <a:spcPts val="0"/>
              </a:spcBef>
              <a:buNone/>
            </a:pPr>
            <a:endParaRPr sz="1800" dirty="0">
              <a:solidFill>
                <a:schemeClr val="dk1"/>
              </a:solidFill>
              <a:latin typeface="Calibri"/>
              <a:ea typeface="Calibri"/>
              <a:cs typeface="Calibri"/>
              <a:sym typeface="Calibri"/>
            </a:endParaRPr>
          </a:p>
        </p:txBody>
      </p:sp>
      <p:pic>
        <p:nvPicPr>
          <p:cNvPr id="296" name="Shape 296" descr="keywords.png"/>
          <p:cNvPicPr preferRelativeResize="0"/>
          <p:nvPr/>
        </p:nvPicPr>
        <p:blipFill rotWithShape="1">
          <a:blip r:embed="rId4">
            <a:alphaModFix/>
          </a:blip>
          <a:srcRect/>
          <a:stretch/>
        </p:blipFill>
        <p:spPr>
          <a:xfrm>
            <a:off x="6091650" y="4293096"/>
            <a:ext cx="2800830" cy="2095003"/>
          </a:xfrm>
          <a:prstGeom prst="rect">
            <a:avLst/>
          </a:prstGeom>
          <a:noFill/>
          <a:ln>
            <a:noFill/>
          </a:ln>
        </p:spPr>
      </p:pic>
    </p:spTree>
    <p:extLst>
      <p:ext uri="{BB962C8B-B14F-4D97-AF65-F5344CB8AC3E}">
        <p14:creationId xmlns:p14="http://schemas.microsoft.com/office/powerpoint/2010/main" val="1071960324"/>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0" y="0"/>
            <a:ext cx="9144000" cy="6858000"/>
          </a:xfrm>
          <a:prstGeom prst="rect">
            <a:avLst/>
          </a:prstGeom>
        </p:spPr>
      </p:pic>
      <p:sp>
        <p:nvSpPr>
          <p:cNvPr id="2" name="Título 1"/>
          <p:cNvSpPr>
            <a:spLocks noGrp="1"/>
          </p:cNvSpPr>
          <p:nvPr>
            <p:ph type="title"/>
          </p:nvPr>
        </p:nvSpPr>
        <p:spPr/>
        <p:txBody>
          <a:bodyPr>
            <a:normAutofit/>
          </a:bodyPr>
          <a:lstStyle/>
          <a:p>
            <a:r>
              <a:rPr lang="it-IT" altLang="it-IT" sz="2000" b="1" dirty="0">
                <a:solidFill>
                  <a:schemeClr val="bg1"/>
                </a:solidFill>
                <a:latin typeface="Helvetica" panose="020B0604020202020204" pitchFamily="34" charset="0"/>
                <a:cs typeface="Helvetica" panose="020B0604020202020204" pitchFamily="34" charset="0"/>
              </a:rPr>
              <a:t>COMUNICACIÓN EN REDES SOCIALES</a:t>
            </a:r>
            <a:endParaRPr lang="es-ES_tradnl" sz="1000" b="1" noProof="1">
              <a:solidFill>
                <a:schemeClr val="bg1"/>
              </a:solidFill>
              <a:latin typeface="Helvetica"/>
              <a:cs typeface="Helvetica"/>
            </a:endParaRPr>
          </a:p>
        </p:txBody>
      </p:sp>
      <p:sp>
        <p:nvSpPr>
          <p:cNvPr id="9" name="Rectángulo 8"/>
          <p:cNvSpPr/>
          <p:nvPr/>
        </p:nvSpPr>
        <p:spPr>
          <a:xfrm>
            <a:off x="3779912" y="6093296"/>
            <a:ext cx="1296144" cy="15946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7" name="Título 1"/>
          <p:cNvSpPr txBox="1">
            <a:spLocks/>
          </p:cNvSpPr>
          <p:nvPr/>
        </p:nvSpPr>
        <p:spPr>
          <a:xfrm>
            <a:off x="160153" y="2236981"/>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GB" sz="2000" b="1" dirty="0" err="1" smtClean="0">
                <a:latin typeface="Helvetica"/>
                <a:cs typeface="Helvetica"/>
              </a:rPr>
              <a:t>Twitter</a:t>
            </a:r>
            <a:r>
              <a:rPr lang="en-GB" sz="1000" b="1" dirty="0" err="1" smtClean="0">
                <a:solidFill>
                  <a:schemeClr val="bg1"/>
                </a:solidFill>
                <a:latin typeface="Helvetica"/>
                <a:cs typeface="Helvetica"/>
              </a:rPr>
              <a:t>talent</a:t>
            </a:r>
            <a:r>
              <a:rPr lang="en-GB" sz="1000" b="1" dirty="0" smtClean="0">
                <a:solidFill>
                  <a:schemeClr val="bg1"/>
                </a:solidFill>
                <a:latin typeface="Helvetica"/>
                <a:cs typeface="Helvetica"/>
              </a:rPr>
              <a:t> recruiters/companies</a:t>
            </a:r>
            <a:r>
              <a:rPr lang="es-ES" sz="1000" b="1" dirty="0" smtClean="0">
                <a:solidFill>
                  <a:schemeClr val="bg1"/>
                </a:solidFill>
                <a:latin typeface="Helvetica"/>
                <a:cs typeface="Helvetica"/>
              </a:rPr>
              <a:t> </a:t>
            </a:r>
            <a:endParaRPr lang="es-ES_tradnl" sz="1000" b="1" noProof="1">
              <a:solidFill>
                <a:schemeClr val="bg1"/>
              </a:solidFill>
              <a:latin typeface="Helvetica"/>
              <a:cs typeface="Helvetica"/>
            </a:endParaRPr>
          </a:p>
        </p:txBody>
      </p:sp>
      <p:pic>
        <p:nvPicPr>
          <p:cNvPr id="5" name="Imagen 4" descr="twitter profil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7220" y="3261072"/>
            <a:ext cx="5245100" cy="2616200"/>
          </a:xfrm>
          <a:prstGeom prst="rect">
            <a:avLst/>
          </a:prstGeom>
        </p:spPr>
      </p:pic>
    </p:spTree>
    <p:extLst>
      <p:ext uri="{BB962C8B-B14F-4D97-AF65-F5344CB8AC3E}">
        <p14:creationId xmlns:p14="http://schemas.microsoft.com/office/powerpoint/2010/main" val="2467387909"/>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0" y="0"/>
            <a:ext cx="9144000" cy="6858000"/>
          </a:xfrm>
          <a:prstGeom prst="rect">
            <a:avLst/>
          </a:prstGeom>
        </p:spPr>
      </p:pic>
      <p:sp>
        <p:nvSpPr>
          <p:cNvPr id="2" name="Título 1"/>
          <p:cNvSpPr>
            <a:spLocks noGrp="1"/>
          </p:cNvSpPr>
          <p:nvPr>
            <p:ph type="title"/>
          </p:nvPr>
        </p:nvSpPr>
        <p:spPr/>
        <p:txBody>
          <a:bodyPr>
            <a:normAutofit/>
          </a:bodyPr>
          <a:lstStyle/>
          <a:p>
            <a:r>
              <a:rPr lang="it-IT" altLang="it-IT" sz="2000" b="1" dirty="0">
                <a:solidFill>
                  <a:schemeClr val="bg1"/>
                </a:solidFill>
                <a:latin typeface="Helvetica" panose="020B0604020202020204" pitchFamily="34" charset="0"/>
                <a:cs typeface="Helvetica" panose="020B0604020202020204" pitchFamily="34" charset="0"/>
              </a:rPr>
              <a:t>COMUNICACIÓN EN REDES SOCIALES</a:t>
            </a:r>
            <a:endParaRPr lang="es-ES_tradnl" sz="1000" b="1" noProof="1">
              <a:solidFill>
                <a:schemeClr val="bg1"/>
              </a:solidFill>
              <a:latin typeface="Helvetica"/>
              <a:cs typeface="Helvetica"/>
            </a:endParaRPr>
          </a:p>
        </p:txBody>
      </p:sp>
      <p:sp>
        <p:nvSpPr>
          <p:cNvPr id="9" name="Rectángulo 8"/>
          <p:cNvSpPr/>
          <p:nvPr/>
        </p:nvSpPr>
        <p:spPr>
          <a:xfrm>
            <a:off x="3779912" y="6093296"/>
            <a:ext cx="1296144" cy="15946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7" name="Título 1"/>
          <p:cNvSpPr txBox="1">
            <a:spLocks/>
          </p:cNvSpPr>
          <p:nvPr/>
        </p:nvSpPr>
        <p:spPr>
          <a:xfrm>
            <a:off x="160153" y="2236981"/>
            <a:ext cx="1891567" cy="543947"/>
          </a:xfrm>
          <a:prstGeom prst="rect">
            <a:avLst/>
          </a:prstGeom>
        </p:spPr>
        <p:txBody>
          <a:bodyPr vert="horz" lIns="91440" tIns="45720" rIns="91440" bIns="45720" rtlCol="0" anchor="ctr">
            <a:normAutofit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GB" sz="2000" b="1" dirty="0" err="1" smtClean="0">
                <a:latin typeface="Helvetica"/>
                <a:cs typeface="Helvetica"/>
              </a:rPr>
              <a:t>Twitter</a:t>
            </a:r>
            <a:r>
              <a:rPr lang="en-GB" sz="1000" b="1" dirty="0" err="1" smtClean="0">
                <a:solidFill>
                  <a:schemeClr val="bg1"/>
                </a:solidFill>
                <a:latin typeface="Helvetica"/>
                <a:cs typeface="Helvetica"/>
              </a:rPr>
              <a:t>talent</a:t>
            </a:r>
            <a:r>
              <a:rPr lang="en-GB" sz="1000" b="1" dirty="0" smtClean="0">
                <a:solidFill>
                  <a:schemeClr val="bg1"/>
                </a:solidFill>
                <a:latin typeface="Helvetica"/>
                <a:cs typeface="Helvetica"/>
              </a:rPr>
              <a:t> recruiters/companies</a:t>
            </a:r>
            <a:r>
              <a:rPr lang="es-ES" sz="1000" b="1" dirty="0" smtClean="0">
                <a:solidFill>
                  <a:schemeClr val="bg1"/>
                </a:solidFill>
                <a:latin typeface="Helvetica"/>
                <a:cs typeface="Helvetica"/>
              </a:rPr>
              <a:t> </a:t>
            </a:r>
            <a:endParaRPr lang="es-ES_tradnl" sz="1000" b="1" noProof="1">
              <a:solidFill>
                <a:schemeClr val="bg1"/>
              </a:solidFill>
              <a:latin typeface="Helvetica"/>
              <a:cs typeface="Helvetica"/>
            </a:endParaRPr>
          </a:p>
        </p:txBody>
      </p:sp>
      <p:sp>
        <p:nvSpPr>
          <p:cNvPr id="3" name="CuadroTexto 2"/>
          <p:cNvSpPr txBox="1"/>
          <p:nvPr/>
        </p:nvSpPr>
        <p:spPr>
          <a:xfrm>
            <a:off x="160153" y="2636912"/>
            <a:ext cx="9120280" cy="5109090"/>
          </a:xfrm>
          <a:prstGeom prst="rect">
            <a:avLst/>
          </a:prstGeom>
          <a:noFill/>
        </p:spPr>
        <p:txBody>
          <a:bodyPr wrap="none" rtlCol="0">
            <a:spAutoFit/>
          </a:bodyPr>
          <a:lstStyle/>
          <a:p>
            <a:pPr lvl="0"/>
            <a:r>
              <a:rPr lang="es-ES" sz="1400" b="1" dirty="0" err="1"/>
              <a:t>User</a:t>
            </a:r>
            <a:r>
              <a:rPr lang="es-ES" sz="1400" b="1" dirty="0"/>
              <a:t> </a:t>
            </a:r>
            <a:r>
              <a:rPr lang="es-ES" sz="1400" b="1" dirty="0" err="1"/>
              <a:t>Name</a:t>
            </a:r>
            <a:r>
              <a:rPr lang="es-ES" sz="1400" dirty="0"/>
              <a:t>: Twitter requiere que cada </a:t>
            </a:r>
            <a:r>
              <a:rPr lang="es-ES" sz="1400" dirty="0" err="1"/>
              <a:t>username</a:t>
            </a:r>
            <a:r>
              <a:rPr lang="es-ES" sz="1400" dirty="0"/>
              <a:t> sea único, así que escoger un </a:t>
            </a:r>
            <a:r>
              <a:rPr lang="es-ES" sz="1400" dirty="0" err="1"/>
              <a:t>username</a:t>
            </a:r>
            <a:r>
              <a:rPr lang="es-ES" sz="1400" dirty="0"/>
              <a:t> que se adapte a tu búsqueda </a:t>
            </a:r>
            <a:endParaRPr lang="es-ES" sz="1400" dirty="0" smtClean="0"/>
          </a:p>
          <a:p>
            <a:pPr lvl="0"/>
            <a:r>
              <a:rPr lang="es-ES" sz="1400" dirty="0" smtClean="0"/>
              <a:t>puede </a:t>
            </a:r>
            <a:r>
              <a:rPr lang="es-ES" sz="1400" dirty="0"/>
              <a:t>ser una buena idea.  </a:t>
            </a:r>
          </a:p>
          <a:p>
            <a:r>
              <a:rPr lang="es-ES" sz="1400" dirty="0"/>
              <a:t> </a:t>
            </a:r>
          </a:p>
          <a:p>
            <a:r>
              <a:rPr lang="es-ES" sz="1400" dirty="0"/>
              <a:t>Los </a:t>
            </a:r>
            <a:r>
              <a:rPr lang="es-ES" sz="1400" dirty="0" err="1"/>
              <a:t>usernames</a:t>
            </a:r>
            <a:r>
              <a:rPr lang="es-ES" sz="1400" dirty="0"/>
              <a:t> pueden ser cambiados si lo necesitas, pero es algo poco aconsejable ya que puede </a:t>
            </a:r>
            <a:r>
              <a:rPr lang="es-ES" sz="1400" dirty="0" err="1"/>
              <a:t>confunfir</a:t>
            </a:r>
            <a:r>
              <a:rPr lang="es-ES" sz="1400" dirty="0"/>
              <a:t> a tus </a:t>
            </a:r>
            <a:r>
              <a:rPr lang="es-ES" sz="1400" dirty="0" err="1"/>
              <a:t>followers</a:t>
            </a:r>
            <a:r>
              <a:rPr lang="es-ES" sz="1400" dirty="0"/>
              <a:t> </a:t>
            </a:r>
          </a:p>
          <a:p>
            <a:r>
              <a:rPr lang="es-ES" sz="1400" dirty="0" err="1"/>
              <a:t>Username</a:t>
            </a:r>
            <a:r>
              <a:rPr lang="es-ES" sz="1400" dirty="0"/>
              <a:t> es lo único que se incluye automáticamente en un </a:t>
            </a:r>
            <a:r>
              <a:rPr lang="es-ES" sz="1400" dirty="0" err="1"/>
              <a:t>retweet</a:t>
            </a:r>
            <a:r>
              <a:rPr lang="es-ES" sz="1400" dirty="0"/>
              <a:t>, así que es buena idea que tu </a:t>
            </a:r>
            <a:r>
              <a:rPr lang="es-ES" sz="1400" dirty="0" err="1"/>
              <a:t>username</a:t>
            </a:r>
            <a:r>
              <a:rPr lang="es-ES" sz="1400" dirty="0"/>
              <a:t> sea corto, </a:t>
            </a:r>
            <a:endParaRPr lang="es-ES" sz="1400" dirty="0" smtClean="0"/>
          </a:p>
          <a:p>
            <a:r>
              <a:rPr lang="es-ES" sz="1400" dirty="0" smtClean="0"/>
              <a:t>descriptivo </a:t>
            </a:r>
            <a:r>
              <a:rPr lang="es-ES" sz="1400" dirty="0"/>
              <a:t>y fácil de recordar.</a:t>
            </a:r>
          </a:p>
          <a:p>
            <a:r>
              <a:rPr lang="es-ES" sz="1400" dirty="0"/>
              <a:t> </a:t>
            </a:r>
          </a:p>
          <a:p>
            <a:pPr lvl="0"/>
            <a:r>
              <a:rPr lang="es-ES" sz="1400" b="1" dirty="0" err="1"/>
              <a:t>Photo</a:t>
            </a:r>
            <a:r>
              <a:rPr lang="es-ES" sz="1400" dirty="0"/>
              <a:t>: Cada cuenta de Twitter tiene una foto o imagen asociada. Si no la configuras, Twitter te asigna como avatar </a:t>
            </a:r>
            <a:endParaRPr lang="es-ES" sz="1400" dirty="0" smtClean="0"/>
          </a:p>
          <a:p>
            <a:pPr lvl="0"/>
            <a:r>
              <a:rPr lang="es-ES" sz="1400" dirty="0" smtClean="0"/>
              <a:t>un </a:t>
            </a:r>
            <a:r>
              <a:rPr lang="es-ES" sz="1400" dirty="0"/>
              <a:t>huevo (Es su manera de decir que tu cuenta es muy nueva, algo que no nos interesa si nuestro objetivo es mostrar </a:t>
            </a:r>
            <a:endParaRPr lang="es-ES" sz="1400" dirty="0" smtClean="0"/>
          </a:p>
          <a:p>
            <a:pPr lvl="0"/>
            <a:r>
              <a:rPr lang="es-ES" sz="1400" dirty="0" smtClean="0"/>
              <a:t>lo </a:t>
            </a:r>
            <a:r>
              <a:rPr lang="es-ES" sz="1400" dirty="0"/>
              <a:t>que tenemos que</a:t>
            </a:r>
          </a:p>
          <a:p>
            <a:r>
              <a:rPr lang="es-ES" sz="1400" dirty="0"/>
              <a:t>Mi recomendación es que se use la misma cabecera que usas en </a:t>
            </a:r>
            <a:r>
              <a:rPr lang="es-ES" sz="1400" dirty="0" err="1"/>
              <a:t>LinkedIn</a:t>
            </a:r>
            <a:r>
              <a:rPr lang="es-ES" sz="1400" dirty="0"/>
              <a:t> o en otras redes sociales que estés </a:t>
            </a:r>
            <a:r>
              <a:rPr lang="es-ES" sz="1400" dirty="0" smtClean="0"/>
              <a:t>usando</a:t>
            </a:r>
          </a:p>
          <a:p>
            <a:r>
              <a:rPr lang="es-ES" sz="1400" dirty="0" smtClean="0"/>
              <a:t> </a:t>
            </a:r>
            <a:r>
              <a:rPr lang="es-ES" sz="1400" dirty="0"/>
              <a:t>para tu propósito.</a:t>
            </a:r>
          </a:p>
          <a:p>
            <a:r>
              <a:rPr lang="es-ES" sz="1400" dirty="0"/>
              <a:t> </a:t>
            </a:r>
          </a:p>
          <a:p>
            <a:pPr lvl="0"/>
            <a:r>
              <a:rPr lang="es-ES" sz="1400" b="1" dirty="0" err="1"/>
              <a:t>Keywords</a:t>
            </a:r>
            <a:r>
              <a:rPr lang="es-ES" sz="1400" dirty="0"/>
              <a:t>, son las palabras por las que los reclutadores van a buscar en la red para encontrar el perfil que les interesa, </a:t>
            </a:r>
            <a:endParaRPr lang="es-ES" sz="1400" dirty="0" smtClean="0"/>
          </a:p>
          <a:p>
            <a:pPr lvl="0"/>
            <a:r>
              <a:rPr lang="es-ES" sz="1400" dirty="0" smtClean="0"/>
              <a:t>así </a:t>
            </a:r>
            <a:r>
              <a:rPr lang="es-ES" sz="1400" dirty="0"/>
              <a:t>que hay que pensarlas y usarlas correctamente para que tu perfil sea más visible en las búsquedas. </a:t>
            </a:r>
          </a:p>
          <a:p>
            <a:r>
              <a:rPr lang="es-ES" sz="1400" dirty="0"/>
              <a:t>Twitter te da 160 caracteres para que desarrolles tu </a:t>
            </a:r>
            <a:r>
              <a:rPr lang="es-ES" sz="1400" dirty="0" err="1"/>
              <a:t>bio</a:t>
            </a:r>
            <a:r>
              <a:rPr lang="es-ES" sz="1400" dirty="0"/>
              <a:t> (Lo que se puede ver justo después de tu foto en tu cuenta).</a:t>
            </a:r>
          </a:p>
          <a:p>
            <a:r>
              <a:rPr lang="es-ES" sz="1400" dirty="0"/>
              <a:t>Redactar tu </a:t>
            </a:r>
            <a:r>
              <a:rPr lang="es-ES" sz="1400" dirty="0" err="1"/>
              <a:t>bio</a:t>
            </a:r>
            <a:r>
              <a:rPr lang="es-ES" sz="1400" dirty="0"/>
              <a:t> con las palabras claves de tu sector puede ser una buena idea, ya no sólo para aparecer en las búsquedas </a:t>
            </a:r>
            <a:endParaRPr lang="es-ES" sz="1400" dirty="0" smtClean="0"/>
          </a:p>
          <a:p>
            <a:r>
              <a:rPr lang="es-ES" sz="1400" dirty="0" smtClean="0"/>
              <a:t>de </a:t>
            </a:r>
            <a:r>
              <a:rPr lang="es-ES" sz="1400" dirty="0"/>
              <a:t>Twitter sino en las de Google también, ya que el buscador de </a:t>
            </a:r>
            <a:r>
              <a:rPr lang="es-ES" sz="1400" dirty="0" err="1"/>
              <a:t>google</a:t>
            </a:r>
            <a:r>
              <a:rPr lang="es-ES" sz="1400" dirty="0"/>
              <a:t> devuelve muchos perfiles de red social. </a:t>
            </a:r>
          </a:p>
          <a:p>
            <a:r>
              <a:rPr lang="es-ES" sz="1400" dirty="0"/>
              <a:t>  </a:t>
            </a:r>
          </a:p>
          <a:p>
            <a:endParaRPr lang="es-ES" sz="1400" dirty="0"/>
          </a:p>
          <a:p>
            <a:pPr marL="285750" indent="-285750">
              <a:buFont typeface="Arial"/>
              <a:buChar char="•"/>
            </a:pPr>
            <a:endParaRPr lang="es-ES" sz="1400" dirty="0" smtClean="0">
              <a:latin typeface="Helvetica"/>
              <a:cs typeface="Helvetica"/>
            </a:endParaRPr>
          </a:p>
          <a:p>
            <a:pPr marL="285750" indent="-285750">
              <a:buFont typeface="Arial"/>
              <a:buChar char="•"/>
            </a:pPr>
            <a:endParaRPr lang="es-ES" sz="1400" dirty="0"/>
          </a:p>
          <a:p>
            <a:endParaRPr lang="es-ES" dirty="0"/>
          </a:p>
        </p:txBody>
      </p:sp>
    </p:spTree>
    <p:extLst>
      <p:ext uri="{BB962C8B-B14F-4D97-AF65-F5344CB8AC3E}">
        <p14:creationId xmlns:p14="http://schemas.microsoft.com/office/powerpoint/2010/main" val="1627288303"/>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0" y="0"/>
            <a:ext cx="9144000" cy="6858000"/>
          </a:xfrm>
          <a:prstGeom prst="rect">
            <a:avLst/>
          </a:prstGeom>
        </p:spPr>
      </p:pic>
      <p:sp>
        <p:nvSpPr>
          <p:cNvPr id="2" name="Título 1"/>
          <p:cNvSpPr>
            <a:spLocks noGrp="1"/>
          </p:cNvSpPr>
          <p:nvPr>
            <p:ph type="title"/>
          </p:nvPr>
        </p:nvSpPr>
        <p:spPr/>
        <p:txBody>
          <a:bodyPr>
            <a:normAutofit/>
          </a:bodyPr>
          <a:lstStyle/>
          <a:p>
            <a:r>
              <a:rPr lang="it-IT" altLang="it-IT" sz="2000" b="1" dirty="0">
                <a:solidFill>
                  <a:schemeClr val="bg1"/>
                </a:solidFill>
                <a:latin typeface="Helvetica" panose="020B0604020202020204" pitchFamily="34" charset="0"/>
                <a:cs typeface="Helvetica" panose="020B0604020202020204" pitchFamily="34" charset="0"/>
              </a:rPr>
              <a:t>COMUNICACIÓN EN REDES SOCIALES</a:t>
            </a:r>
            <a:endParaRPr lang="es-ES_tradnl" sz="1000" b="1" noProof="1">
              <a:solidFill>
                <a:schemeClr val="bg1"/>
              </a:solidFill>
              <a:latin typeface="Helvetica"/>
              <a:cs typeface="Helvetica"/>
            </a:endParaRPr>
          </a:p>
        </p:txBody>
      </p:sp>
      <p:sp>
        <p:nvSpPr>
          <p:cNvPr id="9" name="Rectángulo 8"/>
          <p:cNvSpPr/>
          <p:nvPr/>
        </p:nvSpPr>
        <p:spPr>
          <a:xfrm>
            <a:off x="3779912" y="6093296"/>
            <a:ext cx="1296144" cy="15946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7" name="Título 1"/>
          <p:cNvSpPr txBox="1">
            <a:spLocks/>
          </p:cNvSpPr>
          <p:nvPr/>
        </p:nvSpPr>
        <p:spPr>
          <a:xfrm>
            <a:off x="160153" y="2236981"/>
            <a:ext cx="1891567" cy="543947"/>
          </a:xfrm>
          <a:prstGeom prst="rect">
            <a:avLst/>
          </a:prstGeom>
        </p:spPr>
        <p:txBody>
          <a:bodyPr vert="horz" lIns="91440" tIns="45720" rIns="91440" bIns="45720" rtlCol="0" anchor="ctr">
            <a:normAutofit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GB" sz="2000" b="1" dirty="0" err="1" smtClean="0">
                <a:latin typeface="Helvetica"/>
                <a:cs typeface="Helvetica"/>
              </a:rPr>
              <a:t>Twitter</a:t>
            </a:r>
            <a:r>
              <a:rPr lang="en-GB" sz="1000" b="1" dirty="0" err="1" smtClean="0">
                <a:solidFill>
                  <a:schemeClr val="bg1"/>
                </a:solidFill>
                <a:latin typeface="Helvetica"/>
                <a:cs typeface="Helvetica"/>
              </a:rPr>
              <a:t>talent</a:t>
            </a:r>
            <a:r>
              <a:rPr lang="en-GB" sz="1000" b="1" dirty="0" smtClean="0">
                <a:solidFill>
                  <a:schemeClr val="bg1"/>
                </a:solidFill>
                <a:latin typeface="Helvetica"/>
                <a:cs typeface="Helvetica"/>
              </a:rPr>
              <a:t> recruiters/companies</a:t>
            </a:r>
            <a:r>
              <a:rPr lang="es-ES" sz="1000" b="1" dirty="0" smtClean="0">
                <a:solidFill>
                  <a:schemeClr val="bg1"/>
                </a:solidFill>
                <a:latin typeface="Helvetica"/>
                <a:cs typeface="Helvetica"/>
              </a:rPr>
              <a:t> </a:t>
            </a:r>
            <a:endParaRPr lang="es-ES_tradnl" sz="1000" b="1" noProof="1">
              <a:solidFill>
                <a:schemeClr val="bg1"/>
              </a:solidFill>
              <a:latin typeface="Helvetica"/>
              <a:cs typeface="Helvetica"/>
            </a:endParaRPr>
          </a:p>
        </p:txBody>
      </p:sp>
      <p:sp>
        <p:nvSpPr>
          <p:cNvPr id="5" name="CuadroTexto 4"/>
          <p:cNvSpPr txBox="1"/>
          <p:nvPr/>
        </p:nvSpPr>
        <p:spPr>
          <a:xfrm>
            <a:off x="2555776" y="3637766"/>
            <a:ext cx="4750018" cy="1569661"/>
          </a:xfrm>
          <a:prstGeom prst="rect">
            <a:avLst/>
          </a:prstGeom>
          <a:noFill/>
        </p:spPr>
        <p:txBody>
          <a:bodyPr wrap="none" rtlCol="0">
            <a:spAutoFit/>
          </a:bodyPr>
          <a:lstStyle/>
          <a:p>
            <a:r>
              <a:rPr lang="es-ES" sz="2000" b="1" dirty="0" smtClean="0">
                <a:latin typeface="Helvetica"/>
                <a:cs typeface="Helvetica"/>
              </a:rPr>
              <a:t>Cómo puede Twitter ser efectivo?</a:t>
            </a:r>
          </a:p>
          <a:p>
            <a:endParaRPr lang="es-ES" sz="2000" b="1" dirty="0">
              <a:latin typeface="Helvetica"/>
              <a:cs typeface="Helvetica"/>
            </a:endParaRPr>
          </a:p>
          <a:p>
            <a:pPr marL="342900" indent="-342900">
              <a:buFont typeface="+mj-lt"/>
              <a:buAutoNum type="arabicPeriod"/>
            </a:pPr>
            <a:r>
              <a:rPr lang="es-ES" sz="1400" dirty="0" smtClean="0">
                <a:latin typeface="Helvetica"/>
                <a:cs typeface="Helvetica"/>
              </a:rPr>
              <a:t>Encontrando oportunidades de trabajo ‘ocultas’</a:t>
            </a:r>
          </a:p>
          <a:p>
            <a:pPr marL="342900" indent="-342900">
              <a:buFont typeface="+mj-lt"/>
              <a:buAutoNum type="arabicPeriod"/>
            </a:pPr>
            <a:r>
              <a:rPr lang="es-ES" sz="1400" dirty="0" smtClean="0">
                <a:latin typeface="Helvetica"/>
                <a:cs typeface="Helvetica"/>
              </a:rPr>
              <a:t>Network con miembros de tu sector</a:t>
            </a:r>
          </a:p>
          <a:p>
            <a:pPr marL="342900" indent="-342900">
              <a:buFont typeface="+mj-lt"/>
              <a:buAutoNum type="arabicPeriod"/>
            </a:pPr>
            <a:r>
              <a:rPr lang="es-ES" sz="1400" dirty="0" smtClean="0">
                <a:latin typeface="Helvetica"/>
                <a:cs typeface="Helvetica"/>
              </a:rPr>
              <a:t>Buscando compañías y Reclutadores</a:t>
            </a:r>
          </a:p>
          <a:p>
            <a:pPr marL="342900" indent="-342900">
              <a:buFont typeface="+mj-lt"/>
              <a:buAutoNum type="arabicPeriod"/>
            </a:pPr>
            <a:r>
              <a:rPr lang="es-ES" sz="1400" dirty="0" smtClean="0">
                <a:latin typeface="Helvetica"/>
                <a:cs typeface="Helvetica"/>
              </a:rPr>
              <a:t>Construyendo tu presencia digital dentro de tu sector.</a:t>
            </a:r>
            <a:endParaRPr lang="es-ES" sz="1400" dirty="0">
              <a:latin typeface="Helvetica"/>
              <a:cs typeface="Helvetica"/>
            </a:endParaRPr>
          </a:p>
        </p:txBody>
      </p:sp>
    </p:spTree>
    <p:extLst>
      <p:ext uri="{BB962C8B-B14F-4D97-AF65-F5344CB8AC3E}">
        <p14:creationId xmlns:p14="http://schemas.microsoft.com/office/powerpoint/2010/main" val="3100239323"/>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0" y="0"/>
            <a:ext cx="9144000" cy="6858000"/>
          </a:xfrm>
          <a:prstGeom prst="rect">
            <a:avLst/>
          </a:prstGeom>
        </p:spPr>
      </p:pic>
      <p:sp>
        <p:nvSpPr>
          <p:cNvPr id="2" name="Título 1"/>
          <p:cNvSpPr>
            <a:spLocks noGrp="1"/>
          </p:cNvSpPr>
          <p:nvPr>
            <p:ph type="title"/>
          </p:nvPr>
        </p:nvSpPr>
        <p:spPr/>
        <p:txBody>
          <a:bodyPr>
            <a:normAutofit/>
          </a:bodyPr>
          <a:lstStyle/>
          <a:p>
            <a:r>
              <a:rPr lang="it-IT" altLang="it-IT" sz="2000" b="1" dirty="0">
                <a:solidFill>
                  <a:schemeClr val="bg1"/>
                </a:solidFill>
                <a:latin typeface="Helvetica" panose="020B0604020202020204" pitchFamily="34" charset="0"/>
                <a:cs typeface="Helvetica" panose="020B0604020202020204" pitchFamily="34" charset="0"/>
              </a:rPr>
              <a:t>COMUNICACIÓN EN REDES SOCIALES</a:t>
            </a:r>
            <a:endParaRPr lang="es-ES_tradnl" sz="1000" b="1" noProof="1">
              <a:solidFill>
                <a:schemeClr val="bg1"/>
              </a:solidFill>
              <a:latin typeface="Helvetica"/>
              <a:cs typeface="Helvetica"/>
            </a:endParaRPr>
          </a:p>
        </p:txBody>
      </p:sp>
      <p:sp>
        <p:nvSpPr>
          <p:cNvPr id="9" name="Rectángulo 8"/>
          <p:cNvSpPr/>
          <p:nvPr/>
        </p:nvSpPr>
        <p:spPr>
          <a:xfrm>
            <a:off x="3779912" y="6093296"/>
            <a:ext cx="1296144" cy="15946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7" name="Título 1"/>
          <p:cNvSpPr txBox="1">
            <a:spLocks/>
          </p:cNvSpPr>
          <p:nvPr/>
        </p:nvSpPr>
        <p:spPr>
          <a:xfrm>
            <a:off x="160153" y="2236981"/>
            <a:ext cx="6860119" cy="543947"/>
          </a:xfrm>
          <a:prstGeom prst="rect">
            <a:avLst/>
          </a:prstGeom>
        </p:spPr>
        <p:txBody>
          <a:bodyPr vert="horz" lIns="91440" tIns="45720" rIns="91440" bIns="45720" rtlCol="0" anchor="ctr">
            <a:normAutofit fontScale="77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GB" sz="2000" b="1" dirty="0" err="1" smtClean="0">
                <a:latin typeface="Helvetica"/>
                <a:cs typeface="Helvetica"/>
              </a:rPr>
              <a:t>Twitter</a:t>
            </a:r>
            <a:r>
              <a:rPr lang="en-GB" sz="1000" b="1" dirty="0" err="1" smtClean="0">
                <a:solidFill>
                  <a:schemeClr val="bg1"/>
                </a:solidFill>
                <a:latin typeface="Helvetica"/>
                <a:cs typeface="Helvetica"/>
              </a:rPr>
              <a:t>ta</a:t>
            </a:r>
            <a:r>
              <a:rPr lang="en-GB" sz="2100" b="1" dirty="0">
                <a:latin typeface="Helvetica"/>
                <a:cs typeface="Helvetica"/>
              </a:rPr>
              <a:t>- </a:t>
            </a:r>
            <a:r>
              <a:rPr lang="es-ES" sz="2400" b="1" dirty="0">
                <a:latin typeface="Helvetica"/>
                <a:cs typeface="Helvetica"/>
              </a:rPr>
              <a:t>Encontrando oportunidades de trabajo ‘ocultas’</a:t>
            </a:r>
          </a:p>
          <a:p>
            <a:pPr algn="l"/>
            <a:endParaRPr lang="es-ES_tradnl" sz="2100" b="1" noProof="1">
              <a:latin typeface="Helvetica"/>
              <a:cs typeface="Helvetica"/>
            </a:endParaRPr>
          </a:p>
        </p:txBody>
      </p:sp>
      <p:sp>
        <p:nvSpPr>
          <p:cNvPr id="3" name="Rectángulo 2"/>
          <p:cNvSpPr/>
          <p:nvPr/>
        </p:nvSpPr>
        <p:spPr>
          <a:xfrm>
            <a:off x="251520" y="2780928"/>
            <a:ext cx="8712968" cy="1169551"/>
          </a:xfrm>
          <a:prstGeom prst="rect">
            <a:avLst/>
          </a:prstGeom>
        </p:spPr>
        <p:txBody>
          <a:bodyPr wrap="square">
            <a:spAutoFit/>
          </a:bodyPr>
          <a:lstStyle/>
          <a:p>
            <a:r>
              <a:rPr lang="es-ES" sz="1400" b="1" dirty="0" err="1"/>
              <a:t>Step</a:t>
            </a:r>
            <a:r>
              <a:rPr lang="es-ES" sz="1400" b="1" dirty="0"/>
              <a:t> </a:t>
            </a:r>
            <a:r>
              <a:rPr lang="es-ES" sz="1400" b="1" dirty="0" err="1"/>
              <a:t>One</a:t>
            </a:r>
            <a:r>
              <a:rPr lang="es-ES" sz="1400" dirty="0"/>
              <a:t>: Asumimos que ya te has creado la cuenta de Twitter, debes empezar a utilizar el botón </a:t>
            </a:r>
            <a:r>
              <a:rPr lang="es-ES" sz="1400" b="1" dirty="0" err="1"/>
              <a:t>Follow</a:t>
            </a:r>
            <a:r>
              <a:rPr lang="es-ES" sz="1400" b="1" dirty="0"/>
              <a:t>.</a:t>
            </a:r>
            <a:endParaRPr lang="es-ES" sz="1400" dirty="0"/>
          </a:p>
          <a:p>
            <a:r>
              <a:rPr lang="es-ES" sz="1400" dirty="0"/>
              <a:t>Es muy fácil empezar a seguir a perfiles de tu sector además de compañías donde te gustaría trabajar.</a:t>
            </a:r>
          </a:p>
          <a:p>
            <a:r>
              <a:rPr lang="es-ES" sz="1400" dirty="0"/>
              <a:t>Muchas compañías </a:t>
            </a:r>
            <a:r>
              <a:rPr lang="es-ES" sz="1400" dirty="0" err="1"/>
              <a:t>twittean</a:t>
            </a:r>
            <a:r>
              <a:rPr lang="es-ES" sz="1400" dirty="0"/>
              <a:t> oportunidades laborales antes de publicitarlos en otros medios.</a:t>
            </a:r>
          </a:p>
          <a:p>
            <a:r>
              <a:rPr lang="es-ES" sz="1400" dirty="0"/>
              <a:t>Miembros de la industria pueden </a:t>
            </a:r>
            <a:r>
              <a:rPr lang="es-ES" sz="1400" dirty="0" err="1"/>
              <a:t>twitear</a:t>
            </a:r>
            <a:r>
              <a:rPr lang="es-ES" sz="1400" dirty="0"/>
              <a:t> contenido sobre nuevos desarrollos o tendencias en el sector, de los que deberíamos estar alerta.</a:t>
            </a:r>
          </a:p>
        </p:txBody>
      </p:sp>
      <p:pic>
        <p:nvPicPr>
          <p:cNvPr id="6" name="Imagen 5" descr="twitter-follow.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32040" y="4812253"/>
            <a:ext cx="3593976" cy="1796988"/>
          </a:xfrm>
          <a:prstGeom prst="rect">
            <a:avLst/>
          </a:prstGeom>
        </p:spPr>
      </p:pic>
      <p:sp>
        <p:nvSpPr>
          <p:cNvPr id="8" name="CuadroTexto 7"/>
          <p:cNvSpPr txBox="1"/>
          <p:nvPr/>
        </p:nvSpPr>
        <p:spPr>
          <a:xfrm>
            <a:off x="323528" y="5003884"/>
            <a:ext cx="4634602" cy="1200329"/>
          </a:xfrm>
          <a:prstGeom prst="rect">
            <a:avLst/>
          </a:prstGeom>
          <a:noFill/>
        </p:spPr>
        <p:txBody>
          <a:bodyPr wrap="none" rtlCol="0">
            <a:spAutoFit/>
          </a:bodyPr>
          <a:lstStyle/>
          <a:p>
            <a:r>
              <a:rPr lang="es-ES" b="1" dirty="0" err="1"/>
              <a:t>Tip</a:t>
            </a:r>
            <a:r>
              <a:rPr lang="es-ES" b="1" dirty="0"/>
              <a:t>: </a:t>
            </a:r>
            <a:r>
              <a:rPr lang="es-ES" dirty="0" err="1"/>
              <a:t>Tambien</a:t>
            </a:r>
            <a:r>
              <a:rPr lang="es-ES" dirty="0"/>
              <a:t> es buena idea seguir a empleados </a:t>
            </a:r>
            <a:endParaRPr lang="es-ES" dirty="0" smtClean="0"/>
          </a:p>
          <a:p>
            <a:r>
              <a:rPr lang="es-ES" dirty="0" smtClean="0"/>
              <a:t>que </a:t>
            </a:r>
            <a:r>
              <a:rPr lang="es-ES" dirty="0"/>
              <a:t>trabajan en el sector, a veces son la mejor </a:t>
            </a:r>
            <a:endParaRPr lang="es-ES" dirty="0" smtClean="0"/>
          </a:p>
          <a:p>
            <a:r>
              <a:rPr lang="es-ES" dirty="0" smtClean="0"/>
              <a:t>fuente </a:t>
            </a:r>
            <a:r>
              <a:rPr lang="es-ES" dirty="0"/>
              <a:t>cuando la compañía necesita cubrir </a:t>
            </a:r>
            <a:endParaRPr lang="es-ES" dirty="0" smtClean="0"/>
          </a:p>
          <a:p>
            <a:r>
              <a:rPr lang="es-ES" dirty="0" smtClean="0"/>
              <a:t>algún </a:t>
            </a:r>
            <a:r>
              <a:rPr lang="es-ES" dirty="0"/>
              <a:t>puesto.</a:t>
            </a:r>
          </a:p>
        </p:txBody>
      </p:sp>
    </p:spTree>
    <p:extLst>
      <p:ext uri="{BB962C8B-B14F-4D97-AF65-F5344CB8AC3E}">
        <p14:creationId xmlns:p14="http://schemas.microsoft.com/office/powerpoint/2010/main" val="2977264770"/>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0" y="-27384"/>
            <a:ext cx="9144000" cy="6858000"/>
          </a:xfrm>
          <a:prstGeom prst="rect">
            <a:avLst/>
          </a:prstGeom>
        </p:spPr>
      </p:pic>
      <p:sp>
        <p:nvSpPr>
          <p:cNvPr id="2" name="Título 1"/>
          <p:cNvSpPr>
            <a:spLocks noGrp="1"/>
          </p:cNvSpPr>
          <p:nvPr>
            <p:ph type="title"/>
          </p:nvPr>
        </p:nvSpPr>
        <p:spPr/>
        <p:txBody>
          <a:bodyPr>
            <a:normAutofit/>
          </a:bodyPr>
          <a:lstStyle/>
          <a:p>
            <a:r>
              <a:rPr lang="it-IT" altLang="it-IT" sz="2000" b="1" dirty="0">
                <a:solidFill>
                  <a:schemeClr val="bg1"/>
                </a:solidFill>
                <a:latin typeface="Helvetica" panose="020B0604020202020204" pitchFamily="34" charset="0"/>
                <a:cs typeface="Helvetica" panose="020B0604020202020204" pitchFamily="34" charset="0"/>
              </a:rPr>
              <a:t>COMUNICACIÓN EN REDES SOCIALES</a:t>
            </a:r>
            <a:endParaRPr lang="es-ES_tradnl" sz="1000" b="1" noProof="1">
              <a:solidFill>
                <a:schemeClr val="bg1"/>
              </a:solidFill>
              <a:latin typeface="Helvetica"/>
              <a:cs typeface="Helvetica"/>
            </a:endParaRPr>
          </a:p>
        </p:txBody>
      </p:sp>
      <p:sp>
        <p:nvSpPr>
          <p:cNvPr id="9" name="Rectángulo 8"/>
          <p:cNvSpPr/>
          <p:nvPr/>
        </p:nvSpPr>
        <p:spPr>
          <a:xfrm>
            <a:off x="3779912" y="6093296"/>
            <a:ext cx="1296144" cy="15946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7" name="Título 1"/>
          <p:cNvSpPr txBox="1">
            <a:spLocks/>
          </p:cNvSpPr>
          <p:nvPr/>
        </p:nvSpPr>
        <p:spPr>
          <a:xfrm>
            <a:off x="160153" y="2236981"/>
            <a:ext cx="7004135" cy="543947"/>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GB" sz="1800" b="1" dirty="0" err="1">
                <a:latin typeface="Helvetica"/>
                <a:cs typeface="Helvetica"/>
              </a:rPr>
              <a:t>Twitter</a:t>
            </a:r>
            <a:r>
              <a:rPr lang="en-GB" sz="900" b="1" dirty="0" err="1">
                <a:solidFill>
                  <a:schemeClr val="bg1"/>
                </a:solidFill>
                <a:latin typeface="Helvetica"/>
                <a:cs typeface="Helvetica"/>
              </a:rPr>
              <a:t>ta</a:t>
            </a:r>
            <a:r>
              <a:rPr lang="en-GB" sz="2000" b="1" dirty="0">
                <a:latin typeface="Helvetica"/>
                <a:cs typeface="Helvetica"/>
              </a:rPr>
              <a:t>- </a:t>
            </a:r>
            <a:r>
              <a:rPr lang="es-ES" sz="2000" b="1" dirty="0">
                <a:latin typeface="Helvetica"/>
                <a:cs typeface="Helvetica"/>
              </a:rPr>
              <a:t>Encontrando oportunidades de trabajo ‘ocultas’</a:t>
            </a:r>
          </a:p>
        </p:txBody>
      </p:sp>
      <p:sp>
        <p:nvSpPr>
          <p:cNvPr id="3" name="Rectángulo 2"/>
          <p:cNvSpPr/>
          <p:nvPr/>
        </p:nvSpPr>
        <p:spPr>
          <a:xfrm>
            <a:off x="251520" y="2780928"/>
            <a:ext cx="8712968" cy="954107"/>
          </a:xfrm>
          <a:prstGeom prst="rect">
            <a:avLst/>
          </a:prstGeom>
        </p:spPr>
        <p:txBody>
          <a:bodyPr wrap="square">
            <a:spAutoFit/>
          </a:bodyPr>
          <a:lstStyle/>
          <a:p>
            <a:r>
              <a:rPr lang="es-ES" sz="1400" b="1" dirty="0" err="1"/>
              <a:t>Step</a:t>
            </a:r>
            <a:r>
              <a:rPr lang="es-ES" sz="1400" b="1" dirty="0"/>
              <a:t> </a:t>
            </a:r>
            <a:r>
              <a:rPr lang="es-ES" sz="1400" b="1" dirty="0" err="1"/>
              <a:t>Two</a:t>
            </a:r>
            <a:r>
              <a:rPr lang="es-ES" sz="1400" b="1" dirty="0"/>
              <a:t>: </a:t>
            </a:r>
            <a:r>
              <a:rPr lang="es-ES" sz="1400" dirty="0"/>
              <a:t>Únete a las conversaciones cuando estas sean relevantes para tu sector. </a:t>
            </a:r>
            <a:r>
              <a:rPr lang="es-ES" sz="1400" dirty="0" err="1"/>
              <a:t>Retweetea</a:t>
            </a:r>
            <a:r>
              <a:rPr lang="es-ES" sz="1400" dirty="0"/>
              <a:t> consejos que recopiles . </a:t>
            </a:r>
          </a:p>
          <a:p>
            <a:r>
              <a:rPr lang="es-ES" sz="1400" dirty="0"/>
              <a:t>Explica experiencias obtenidas en tus puestos anteriores/actual.</a:t>
            </a:r>
          </a:p>
          <a:p>
            <a:r>
              <a:rPr lang="es-ES" sz="1400" dirty="0"/>
              <a:t>Conoce a las personas que están </a:t>
            </a:r>
            <a:r>
              <a:rPr lang="es-ES" sz="1400" dirty="0" err="1"/>
              <a:t>twiteando</a:t>
            </a:r>
            <a:r>
              <a:rPr lang="es-ES" sz="1400" dirty="0"/>
              <a:t> sobre la industria y agrégalos a tu red. </a:t>
            </a:r>
          </a:p>
        </p:txBody>
      </p:sp>
      <p:pic>
        <p:nvPicPr>
          <p:cNvPr id="5" name="Imagen 4" descr="Finding-the-Right-Twitter-Conversations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12445" y="4150431"/>
            <a:ext cx="2974355" cy="1935308"/>
          </a:xfrm>
          <a:prstGeom prst="rect">
            <a:avLst/>
          </a:prstGeom>
        </p:spPr>
      </p:pic>
    </p:spTree>
    <p:extLst>
      <p:ext uri="{BB962C8B-B14F-4D97-AF65-F5344CB8AC3E}">
        <p14:creationId xmlns:p14="http://schemas.microsoft.com/office/powerpoint/2010/main" val="4090390272"/>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0" y="0"/>
            <a:ext cx="9144000" cy="6858000"/>
          </a:xfrm>
          <a:prstGeom prst="rect">
            <a:avLst/>
          </a:prstGeom>
        </p:spPr>
      </p:pic>
      <p:sp>
        <p:nvSpPr>
          <p:cNvPr id="2" name="Título 1"/>
          <p:cNvSpPr>
            <a:spLocks noGrp="1"/>
          </p:cNvSpPr>
          <p:nvPr>
            <p:ph type="title"/>
          </p:nvPr>
        </p:nvSpPr>
        <p:spPr/>
        <p:txBody>
          <a:bodyPr>
            <a:normAutofit/>
          </a:bodyPr>
          <a:lstStyle/>
          <a:p>
            <a:r>
              <a:rPr lang="it-IT" altLang="it-IT" sz="2000" b="1" dirty="0">
                <a:solidFill>
                  <a:schemeClr val="bg1"/>
                </a:solidFill>
                <a:latin typeface="Helvetica" panose="020B0604020202020204" pitchFamily="34" charset="0"/>
                <a:cs typeface="Helvetica" panose="020B0604020202020204" pitchFamily="34" charset="0"/>
              </a:rPr>
              <a:t>COMUNICACIÓN EN REDES SOCIALES</a:t>
            </a:r>
            <a:endParaRPr lang="es-ES_tradnl" sz="1000" b="1" noProof="1">
              <a:solidFill>
                <a:schemeClr val="bg1"/>
              </a:solidFill>
              <a:latin typeface="Helvetica"/>
              <a:cs typeface="Helvetica"/>
            </a:endParaRPr>
          </a:p>
        </p:txBody>
      </p:sp>
      <p:sp>
        <p:nvSpPr>
          <p:cNvPr id="9" name="Rectángulo 8"/>
          <p:cNvSpPr/>
          <p:nvPr/>
        </p:nvSpPr>
        <p:spPr>
          <a:xfrm>
            <a:off x="3779912" y="6093296"/>
            <a:ext cx="1296144" cy="15946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7" name="Título 1"/>
          <p:cNvSpPr txBox="1">
            <a:spLocks/>
          </p:cNvSpPr>
          <p:nvPr/>
        </p:nvSpPr>
        <p:spPr>
          <a:xfrm>
            <a:off x="160153" y="2236981"/>
            <a:ext cx="6860119" cy="543947"/>
          </a:xfrm>
          <a:prstGeom prst="rect">
            <a:avLst/>
          </a:prstGeom>
        </p:spPr>
        <p:txBody>
          <a:bodyPr vert="horz" lIns="91440" tIns="45720" rIns="91440" bIns="45720" rtlCol="0" anchor="ctr">
            <a:normAutofit fontScale="92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GB" sz="1800" b="1" dirty="0" err="1">
                <a:latin typeface="Helvetica"/>
                <a:cs typeface="Helvetica"/>
              </a:rPr>
              <a:t>Twitter</a:t>
            </a:r>
            <a:r>
              <a:rPr lang="en-GB" sz="900" b="1" dirty="0" err="1">
                <a:solidFill>
                  <a:schemeClr val="bg1"/>
                </a:solidFill>
                <a:latin typeface="Helvetica"/>
                <a:cs typeface="Helvetica"/>
              </a:rPr>
              <a:t>ta</a:t>
            </a:r>
            <a:r>
              <a:rPr lang="en-GB" sz="2000" b="1" dirty="0">
                <a:latin typeface="Helvetica"/>
                <a:cs typeface="Helvetica"/>
              </a:rPr>
              <a:t>- </a:t>
            </a:r>
            <a:r>
              <a:rPr lang="es-ES" sz="2000" b="1" dirty="0">
                <a:latin typeface="Helvetica"/>
                <a:cs typeface="Helvetica"/>
              </a:rPr>
              <a:t>Encontrando oportunidades de trabajo ‘ocultas’</a:t>
            </a:r>
          </a:p>
        </p:txBody>
      </p:sp>
      <p:sp>
        <p:nvSpPr>
          <p:cNvPr id="3" name="Rectángulo 2"/>
          <p:cNvSpPr/>
          <p:nvPr/>
        </p:nvSpPr>
        <p:spPr>
          <a:xfrm>
            <a:off x="251520" y="2780928"/>
            <a:ext cx="8712968" cy="954107"/>
          </a:xfrm>
          <a:prstGeom prst="rect">
            <a:avLst/>
          </a:prstGeom>
        </p:spPr>
        <p:txBody>
          <a:bodyPr wrap="square">
            <a:spAutoFit/>
          </a:bodyPr>
          <a:lstStyle/>
          <a:p>
            <a:r>
              <a:rPr lang="es-ES" sz="1400" b="1" dirty="0" err="1"/>
              <a:t>Step</a:t>
            </a:r>
            <a:r>
              <a:rPr lang="es-ES" sz="1400" b="1" dirty="0"/>
              <a:t> </a:t>
            </a:r>
            <a:r>
              <a:rPr lang="es-ES" sz="1400" b="1" dirty="0" err="1"/>
              <a:t>Three</a:t>
            </a:r>
            <a:r>
              <a:rPr lang="es-ES" sz="1400" b="1" dirty="0"/>
              <a:t>: </a:t>
            </a:r>
            <a:r>
              <a:rPr lang="es-ES" sz="1400" dirty="0"/>
              <a:t>Aprovéchate de las ventajas de los </a:t>
            </a:r>
            <a:r>
              <a:rPr lang="es-ES" sz="1400" dirty="0" err="1"/>
              <a:t>hashtags</a:t>
            </a:r>
            <a:r>
              <a:rPr lang="es-ES" sz="1400" dirty="0"/>
              <a:t> (etiquetas sobre temas). Los entusiastas de los redes sociales entienden la importancia de los </a:t>
            </a:r>
            <a:r>
              <a:rPr lang="es-ES" sz="1400" dirty="0" err="1"/>
              <a:t>hashtags</a:t>
            </a:r>
            <a:r>
              <a:rPr lang="es-ES" sz="1400" dirty="0"/>
              <a:t>, pero si eres nuevo en el mundo de Twitter o simplemente comienzas a considerarlo para tus necesidades de búsqueda de empleo, el hashtag te ayudará a encontrar rápidamente las oportunidades disponibles.</a:t>
            </a:r>
          </a:p>
        </p:txBody>
      </p:sp>
      <p:pic>
        <p:nvPicPr>
          <p:cNvPr id="8" name="Imagen 7" descr="hashtag.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60776" y="3861048"/>
            <a:ext cx="4026024" cy="2516265"/>
          </a:xfrm>
          <a:prstGeom prst="rect">
            <a:avLst/>
          </a:prstGeom>
        </p:spPr>
      </p:pic>
    </p:spTree>
    <p:extLst>
      <p:ext uri="{BB962C8B-B14F-4D97-AF65-F5344CB8AC3E}">
        <p14:creationId xmlns:p14="http://schemas.microsoft.com/office/powerpoint/2010/main" val="4138944715"/>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0" y="0"/>
            <a:ext cx="9144000" cy="6858000"/>
          </a:xfrm>
          <a:prstGeom prst="rect">
            <a:avLst/>
          </a:prstGeom>
        </p:spPr>
      </p:pic>
      <p:sp>
        <p:nvSpPr>
          <p:cNvPr id="2" name="Título 1"/>
          <p:cNvSpPr>
            <a:spLocks noGrp="1"/>
          </p:cNvSpPr>
          <p:nvPr>
            <p:ph type="title"/>
          </p:nvPr>
        </p:nvSpPr>
        <p:spPr/>
        <p:txBody>
          <a:bodyPr>
            <a:normAutofit/>
          </a:bodyPr>
          <a:lstStyle/>
          <a:p>
            <a:r>
              <a:rPr lang="it-IT" altLang="it-IT" sz="2000" b="1" dirty="0">
                <a:solidFill>
                  <a:schemeClr val="bg1"/>
                </a:solidFill>
                <a:latin typeface="Helvetica" panose="020B0604020202020204" pitchFamily="34" charset="0"/>
                <a:cs typeface="Helvetica" panose="020B0604020202020204" pitchFamily="34" charset="0"/>
              </a:rPr>
              <a:t>COMUNICACIÓN EN REDES SOCIALES</a:t>
            </a:r>
            <a:endParaRPr lang="es-ES_tradnl" sz="1000" b="1" noProof="1">
              <a:solidFill>
                <a:schemeClr val="bg1"/>
              </a:solidFill>
              <a:latin typeface="Helvetica"/>
              <a:cs typeface="Helvetica"/>
            </a:endParaRPr>
          </a:p>
        </p:txBody>
      </p:sp>
      <p:sp>
        <p:nvSpPr>
          <p:cNvPr id="9" name="Rectángulo 8"/>
          <p:cNvSpPr/>
          <p:nvPr/>
        </p:nvSpPr>
        <p:spPr>
          <a:xfrm>
            <a:off x="3779912" y="6093296"/>
            <a:ext cx="1296144" cy="15946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7" name="Título 1"/>
          <p:cNvSpPr txBox="1">
            <a:spLocks/>
          </p:cNvSpPr>
          <p:nvPr/>
        </p:nvSpPr>
        <p:spPr>
          <a:xfrm>
            <a:off x="160153" y="2236981"/>
            <a:ext cx="5852007" cy="543947"/>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GB" sz="2000" b="1" dirty="0" err="1" smtClean="0">
                <a:latin typeface="Helvetica"/>
                <a:cs typeface="Helvetica"/>
              </a:rPr>
              <a:t>Twitter</a:t>
            </a:r>
            <a:r>
              <a:rPr lang="en-GB" sz="1000" b="1" dirty="0" err="1" smtClean="0">
                <a:solidFill>
                  <a:schemeClr val="bg1"/>
                </a:solidFill>
                <a:latin typeface="Helvetica"/>
                <a:cs typeface="Helvetica"/>
              </a:rPr>
              <a:t>ta</a:t>
            </a:r>
            <a:r>
              <a:rPr lang="en-GB" sz="2100" b="1" dirty="0">
                <a:latin typeface="Helvetica"/>
                <a:cs typeface="Helvetica"/>
              </a:rPr>
              <a:t>- </a:t>
            </a:r>
            <a:r>
              <a:rPr lang="es-ES" sz="2000" b="1" dirty="0">
                <a:latin typeface="Helvetica"/>
                <a:cs typeface="Helvetica"/>
              </a:rPr>
              <a:t>Network con miembros de tu sector</a:t>
            </a:r>
          </a:p>
          <a:p>
            <a:pPr algn="l"/>
            <a:endParaRPr lang="es-ES_tradnl" sz="2100" b="1" noProof="1">
              <a:latin typeface="Helvetica"/>
              <a:cs typeface="Helvetica"/>
            </a:endParaRPr>
          </a:p>
        </p:txBody>
      </p:sp>
      <p:sp>
        <p:nvSpPr>
          <p:cNvPr id="3" name="Rectángulo 2"/>
          <p:cNvSpPr/>
          <p:nvPr/>
        </p:nvSpPr>
        <p:spPr>
          <a:xfrm>
            <a:off x="251520" y="2780928"/>
            <a:ext cx="8712968" cy="1384995"/>
          </a:xfrm>
          <a:prstGeom prst="rect">
            <a:avLst/>
          </a:prstGeom>
        </p:spPr>
        <p:txBody>
          <a:bodyPr wrap="square">
            <a:spAutoFit/>
          </a:bodyPr>
          <a:lstStyle/>
          <a:p>
            <a:pPr marL="342900" lvl="0" indent="-342900">
              <a:spcAft>
                <a:spcPts val="0"/>
              </a:spcAft>
              <a:buFont typeface="Arial"/>
              <a:buChar char="•"/>
              <a:tabLst>
                <a:tab pos="457200" algn="l"/>
              </a:tabLst>
            </a:pPr>
            <a:r>
              <a:rPr lang="es-ES" sz="1400" dirty="0">
                <a:latin typeface="Cambria"/>
                <a:ea typeface="ＭＳ 明朝"/>
                <a:cs typeface="Times New Roman"/>
              </a:rPr>
              <a:t>Comparte trucos Share </a:t>
            </a:r>
            <a:r>
              <a:rPr lang="es-ES" sz="1400" dirty="0" err="1">
                <a:latin typeface="Cambria"/>
                <a:ea typeface="ＭＳ 明朝"/>
                <a:cs typeface="Times New Roman"/>
              </a:rPr>
              <a:t>tips</a:t>
            </a:r>
            <a:endParaRPr lang="es-ES" sz="1400" dirty="0">
              <a:latin typeface="Cambria"/>
              <a:ea typeface="ＭＳ 明朝"/>
              <a:cs typeface="Times New Roman"/>
            </a:endParaRPr>
          </a:p>
          <a:p>
            <a:pPr marL="342900" lvl="0" indent="-342900">
              <a:spcAft>
                <a:spcPts val="0"/>
              </a:spcAft>
              <a:buFont typeface="Arial"/>
              <a:buChar char="•"/>
              <a:tabLst>
                <a:tab pos="457200" algn="l"/>
              </a:tabLst>
            </a:pPr>
            <a:r>
              <a:rPr lang="es-ES" sz="1400" dirty="0">
                <a:latin typeface="Cambria"/>
                <a:ea typeface="ＭＳ 明朝"/>
                <a:cs typeface="Times New Roman"/>
              </a:rPr>
              <a:t>Comparte noticias sobre el sector</a:t>
            </a:r>
          </a:p>
          <a:p>
            <a:pPr marL="342900" lvl="0" indent="-342900">
              <a:spcAft>
                <a:spcPts val="0"/>
              </a:spcAft>
              <a:buFont typeface="Arial"/>
              <a:buChar char="•"/>
              <a:tabLst>
                <a:tab pos="457200" algn="l"/>
              </a:tabLst>
            </a:pPr>
            <a:r>
              <a:rPr lang="es-ES" sz="1400" dirty="0">
                <a:latin typeface="Cambria"/>
                <a:ea typeface="ＭＳ 明朝"/>
                <a:cs typeface="Times New Roman"/>
              </a:rPr>
              <a:t>Comparte Links de provecho (Manuales, </a:t>
            </a:r>
            <a:r>
              <a:rPr lang="es-ES" sz="1400" dirty="0" err="1">
                <a:latin typeface="Cambria"/>
                <a:ea typeface="ＭＳ 明朝"/>
                <a:cs typeface="Times New Roman"/>
              </a:rPr>
              <a:t>Listas,etc</a:t>
            </a:r>
            <a:r>
              <a:rPr lang="es-ES" sz="1400" dirty="0">
                <a:latin typeface="Cambria"/>
                <a:ea typeface="ＭＳ 明朝"/>
                <a:cs typeface="Times New Roman"/>
              </a:rPr>
              <a:t>…)</a:t>
            </a:r>
          </a:p>
          <a:p>
            <a:pPr marL="342900" lvl="0" indent="-342900">
              <a:spcAft>
                <a:spcPts val="0"/>
              </a:spcAft>
              <a:buFont typeface="Arial"/>
              <a:buChar char="•"/>
              <a:tabLst>
                <a:tab pos="457200" algn="l"/>
              </a:tabLst>
            </a:pPr>
            <a:r>
              <a:rPr lang="es-ES" sz="1400" dirty="0">
                <a:latin typeface="Cambria"/>
                <a:ea typeface="ＭＳ 明朝"/>
                <a:cs typeface="Times New Roman"/>
              </a:rPr>
              <a:t>Sé Activo en Twitter</a:t>
            </a:r>
          </a:p>
          <a:p>
            <a:pPr marL="342900" lvl="0" indent="-342900">
              <a:spcAft>
                <a:spcPts val="0"/>
              </a:spcAft>
              <a:buFont typeface="Arial"/>
              <a:buChar char="•"/>
              <a:tabLst>
                <a:tab pos="457200" algn="l"/>
              </a:tabLst>
            </a:pPr>
            <a:r>
              <a:rPr lang="es-ES" sz="1400" dirty="0">
                <a:latin typeface="Cambria"/>
                <a:ea typeface="ＭＳ 明朝"/>
                <a:cs typeface="Times New Roman"/>
              </a:rPr>
              <a:t>Sé generoso y comparte el contenido de los demás</a:t>
            </a:r>
          </a:p>
          <a:p>
            <a:pPr marL="342900" lvl="0" indent="-342900">
              <a:spcAft>
                <a:spcPts val="0"/>
              </a:spcAft>
              <a:buFont typeface="Arial"/>
              <a:buChar char="•"/>
              <a:tabLst>
                <a:tab pos="457200" algn="l"/>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s-ES" sz="1400" dirty="0">
                <a:latin typeface="Cambria"/>
                <a:ea typeface="ＭＳ 明朝"/>
                <a:cs typeface="Times New Roman"/>
              </a:rPr>
              <a:t>Hacer conexiones en persona al a convenciones y otros eventos de </a:t>
            </a:r>
            <a:r>
              <a:rPr lang="es-ES" sz="1400" dirty="0" err="1">
                <a:latin typeface="Cambria"/>
                <a:ea typeface="ＭＳ 明朝"/>
                <a:cs typeface="Times New Roman"/>
              </a:rPr>
              <a:t>networking</a:t>
            </a:r>
            <a:endParaRPr lang="es-ES" sz="1400" dirty="0">
              <a:effectLst/>
              <a:latin typeface="Cambria"/>
              <a:ea typeface="ＭＳ 明朝"/>
              <a:cs typeface="Times New Roman"/>
            </a:endParaRPr>
          </a:p>
        </p:txBody>
      </p:sp>
      <p:sp>
        <p:nvSpPr>
          <p:cNvPr id="6" name="CuadroTexto 5"/>
          <p:cNvSpPr txBox="1"/>
          <p:nvPr/>
        </p:nvSpPr>
        <p:spPr>
          <a:xfrm>
            <a:off x="323528" y="5089252"/>
            <a:ext cx="6257204" cy="369332"/>
          </a:xfrm>
          <a:prstGeom prst="rect">
            <a:avLst/>
          </a:prstGeom>
          <a:noFill/>
        </p:spPr>
        <p:txBody>
          <a:bodyPr wrap="none" rtlCol="0">
            <a:spAutoFit/>
          </a:bodyPr>
          <a:lstStyle/>
          <a:p>
            <a:r>
              <a:rPr lang="es-ES" b="1" dirty="0" err="1"/>
              <a:t>Important</a:t>
            </a:r>
            <a:r>
              <a:rPr lang="es-ES" b="1" dirty="0"/>
              <a:t> </a:t>
            </a:r>
            <a:r>
              <a:rPr lang="es-ES" b="1" dirty="0" err="1"/>
              <a:t>Tip</a:t>
            </a:r>
            <a:r>
              <a:rPr lang="es-ES" b="1" dirty="0"/>
              <a:t>: </a:t>
            </a:r>
            <a:r>
              <a:rPr lang="es-ES" dirty="0"/>
              <a:t>Evite los </a:t>
            </a:r>
            <a:r>
              <a:rPr lang="es-ES" dirty="0" err="1" smtClean="0"/>
              <a:t>spammers</a:t>
            </a:r>
            <a:r>
              <a:rPr lang="es-ES" dirty="0" smtClean="0"/>
              <a:t>, pueden dañar tu credibilidad.</a:t>
            </a:r>
            <a:endParaRPr lang="es-ES" dirty="0"/>
          </a:p>
        </p:txBody>
      </p:sp>
      <p:pic>
        <p:nvPicPr>
          <p:cNvPr id="8" name="Imagen 7" descr="IT Networking.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28515" y="2236981"/>
            <a:ext cx="3337461" cy="1832868"/>
          </a:xfrm>
          <a:prstGeom prst="rect">
            <a:avLst/>
          </a:prstGeom>
        </p:spPr>
      </p:pic>
    </p:spTree>
    <p:extLst>
      <p:ext uri="{BB962C8B-B14F-4D97-AF65-F5344CB8AC3E}">
        <p14:creationId xmlns:p14="http://schemas.microsoft.com/office/powerpoint/2010/main" val="2654190196"/>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0" y="0"/>
            <a:ext cx="9144000" cy="6858000"/>
          </a:xfrm>
          <a:prstGeom prst="rect">
            <a:avLst/>
          </a:prstGeom>
        </p:spPr>
      </p:pic>
      <p:sp>
        <p:nvSpPr>
          <p:cNvPr id="2" name="Título 1"/>
          <p:cNvSpPr>
            <a:spLocks noGrp="1"/>
          </p:cNvSpPr>
          <p:nvPr>
            <p:ph type="title"/>
          </p:nvPr>
        </p:nvSpPr>
        <p:spPr/>
        <p:txBody>
          <a:bodyPr>
            <a:normAutofit/>
          </a:bodyPr>
          <a:lstStyle/>
          <a:p>
            <a:r>
              <a:rPr lang="it-IT" altLang="it-IT" sz="2000" b="1" dirty="0">
                <a:solidFill>
                  <a:schemeClr val="bg1"/>
                </a:solidFill>
                <a:latin typeface="Helvetica" panose="020B0604020202020204" pitchFamily="34" charset="0"/>
                <a:cs typeface="Helvetica" panose="020B0604020202020204" pitchFamily="34" charset="0"/>
              </a:rPr>
              <a:t>COMUNICACIÓN EN REDES SOCIALES</a:t>
            </a:r>
            <a:endParaRPr lang="es-ES_tradnl" sz="1000" b="1" noProof="1">
              <a:solidFill>
                <a:schemeClr val="bg1"/>
              </a:solidFill>
              <a:latin typeface="Helvetica"/>
              <a:cs typeface="Helvetica"/>
            </a:endParaRPr>
          </a:p>
        </p:txBody>
      </p:sp>
      <p:sp>
        <p:nvSpPr>
          <p:cNvPr id="9" name="Rectángulo 8"/>
          <p:cNvSpPr/>
          <p:nvPr/>
        </p:nvSpPr>
        <p:spPr>
          <a:xfrm>
            <a:off x="3779912" y="6093296"/>
            <a:ext cx="1296144" cy="15946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7" name="Título 1"/>
          <p:cNvSpPr txBox="1">
            <a:spLocks/>
          </p:cNvSpPr>
          <p:nvPr/>
        </p:nvSpPr>
        <p:spPr>
          <a:xfrm>
            <a:off x="160153" y="2236981"/>
            <a:ext cx="5852007" cy="543947"/>
          </a:xfrm>
          <a:prstGeom prst="rect">
            <a:avLst/>
          </a:prstGeom>
        </p:spPr>
        <p:txBody>
          <a:bodyPr vert="horz" lIns="91440" tIns="45720" rIns="91440" bIns="45720" rtlCol="0" anchor="ctr">
            <a:normAutofit fontScale="85000"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GB" sz="2000" b="1" dirty="0" err="1" smtClean="0">
                <a:latin typeface="Helvetica"/>
                <a:cs typeface="Helvetica"/>
              </a:rPr>
              <a:t>Twitter</a:t>
            </a:r>
            <a:r>
              <a:rPr lang="en-GB" sz="1000" b="1" dirty="0" err="1" smtClean="0">
                <a:solidFill>
                  <a:schemeClr val="bg1"/>
                </a:solidFill>
                <a:latin typeface="Helvetica"/>
                <a:cs typeface="Helvetica"/>
              </a:rPr>
              <a:t>ta</a:t>
            </a:r>
            <a:r>
              <a:rPr lang="en-GB" sz="2100" b="1" dirty="0" smtClean="0">
                <a:latin typeface="Helvetica"/>
                <a:cs typeface="Helvetica"/>
              </a:rPr>
              <a:t>- </a:t>
            </a:r>
            <a:r>
              <a:rPr lang="es-ES" sz="2400" b="1" dirty="0">
                <a:latin typeface="Helvetica"/>
                <a:cs typeface="Helvetica"/>
              </a:rPr>
              <a:t>Buscando compañías y Reclutadores</a:t>
            </a:r>
          </a:p>
          <a:p>
            <a:pPr algn="l"/>
            <a:endParaRPr lang="es-ES_tradnl" sz="2100" b="1" noProof="1">
              <a:latin typeface="Helvetica"/>
              <a:cs typeface="Helvetica"/>
            </a:endParaRPr>
          </a:p>
        </p:txBody>
      </p:sp>
      <p:sp>
        <p:nvSpPr>
          <p:cNvPr id="3" name="Rectángulo 2"/>
          <p:cNvSpPr/>
          <p:nvPr/>
        </p:nvSpPr>
        <p:spPr>
          <a:xfrm>
            <a:off x="251520" y="2780928"/>
            <a:ext cx="8712968" cy="523220"/>
          </a:xfrm>
          <a:prstGeom prst="rect">
            <a:avLst/>
          </a:prstGeom>
        </p:spPr>
        <p:txBody>
          <a:bodyPr wrap="square">
            <a:spAutoFit/>
          </a:bodyPr>
          <a:lstStyle/>
          <a:p>
            <a:r>
              <a:rPr lang="es-ES" sz="1400" b="1" dirty="0" smtClean="0">
                <a:latin typeface="Helvetica"/>
                <a:cs typeface="Helvetica"/>
              </a:rPr>
              <a:t>Twitter </a:t>
            </a:r>
            <a:r>
              <a:rPr lang="es-ES" sz="1400" b="1" dirty="0">
                <a:latin typeface="Helvetica"/>
                <a:cs typeface="Helvetica"/>
              </a:rPr>
              <a:t>es una gran herramienta para conocer gente y negocios. </a:t>
            </a:r>
            <a:r>
              <a:rPr lang="es-ES" sz="1400" dirty="0">
                <a:latin typeface="Helvetica"/>
                <a:cs typeface="Helvetica"/>
              </a:rPr>
              <a:t>Aprenda sobre el negocio, desde el punto de vista de un empleado, siguiendo a las personas que trabajan para la organización. </a:t>
            </a:r>
          </a:p>
        </p:txBody>
      </p:sp>
      <p:sp>
        <p:nvSpPr>
          <p:cNvPr id="5" name="CuadroTexto 4"/>
          <p:cNvSpPr txBox="1"/>
          <p:nvPr/>
        </p:nvSpPr>
        <p:spPr>
          <a:xfrm>
            <a:off x="280711" y="3645024"/>
            <a:ext cx="8683777" cy="2369880"/>
          </a:xfrm>
          <a:prstGeom prst="rect">
            <a:avLst/>
          </a:prstGeom>
          <a:noFill/>
        </p:spPr>
        <p:txBody>
          <a:bodyPr wrap="square" rtlCol="0">
            <a:spAutoFit/>
          </a:bodyPr>
          <a:lstStyle/>
          <a:p>
            <a:r>
              <a:rPr lang="es-ES" sz="1400" dirty="0"/>
              <a:t>También puedes aprender mucho sobre la cultura de la empresa mediante la observación.</a:t>
            </a:r>
          </a:p>
          <a:p>
            <a:r>
              <a:rPr lang="es-ES" sz="1400" dirty="0"/>
              <a:t>Los </a:t>
            </a:r>
            <a:r>
              <a:rPr lang="es-ES" sz="1400" dirty="0" err="1"/>
              <a:t>tweets</a:t>
            </a:r>
            <a:r>
              <a:rPr lang="es-ES" sz="1400" dirty="0"/>
              <a:t> publicados por la compañía y las respuestas a los </a:t>
            </a:r>
            <a:r>
              <a:rPr lang="es-ES" sz="1400" dirty="0" err="1"/>
              <a:t>tweets</a:t>
            </a:r>
            <a:r>
              <a:rPr lang="es-ES" sz="1400" dirty="0"/>
              <a:t> de otros.</a:t>
            </a:r>
          </a:p>
          <a:p>
            <a:r>
              <a:rPr lang="es-ES" sz="1400" dirty="0"/>
              <a:t>Utiliza Twitter para aprender las siguientes cosas:</a:t>
            </a:r>
          </a:p>
          <a:p>
            <a:r>
              <a:rPr lang="es-ES" sz="1400" dirty="0"/>
              <a:t>• ¿Ha habido cambios recientes dentro de la organización o estructura de la empresa,</a:t>
            </a:r>
          </a:p>
          <a:p>
            <a:r>
              <a:rPr lang="es-ES" sz="1400" dirty="0"/>
              <a:t>      Nuevos productos o noticias que sacuden la industria?</a:t>
            </a:r>
          </a:p>
          <a:p>
            <a:r>
              <a:rPr lang="es-ES" sz="1400" dirty="0"/>
              <a:t>• ¿Cómo define la empresa la posición que está solicitando?</a:t>
            </a:r>
          </a:p>
          <a:p>
            <a:r>
              <a:rPr lang="es-ES" sz="1400" dirty="0"/>
              <a:t>• Tu idea y la idea de la empresa de una posición o título no siempre son idénticas.</a:t>
            </a:r>
          </a:p>
          <a:p>
            <a:r>
              <a:rPr lang="es-ES" sz="1400" dirty="0"/>
              <a:t>• ¿Cuál es el trasfondo de las personas con las que trabajará?</a:t>
            </a:r>
          </a:p>
          <a:p>
            <a:r>
              <a:rPr lang="es-ES" sz="1400" dirty="0"/>
              <a:t>     (Especializaciones, campos, educación, etc.)?</a:t>
            </a:r>
          </a:p>
          <a:p>
            <a:endParaRPr lang="es-ES" dirty="0"/>
          </a:p>
        </p:txBody>
      </p:sp>
      <p:pic>
        <p:nvPicPr>
          <p:cNvPr id="6" name="Imagen 5" descr="researching companie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48264" y="5157192"/>
            <a:ext cx="1876331" cy="1409024"/>
          </a:xfrm>
          <a:prstGeom prst="rect">
            <a:avLst/>
          </a:prstGeom>
        </p:spPr>
      </p:pic>
    </p:spTree>
    <p:extLst>
      <p:ext uri="{BB962C8B-B14F-4D97-AF65-F5344CB8AC3E}">
        <p14:creationId xmlns:p14="http://schemas.microsoft.com/office/powerpoint/2010/main" val="1387061461"/>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0" y="0"/>
            <a:ext cx="9144000" cy="6858000"/>
          </a:xfrm>
          <a:prstGeom prst="rect">
            <a:avLst/>
          </a:prstGeom>
        </p:spPr>
      </p:pic>
      <p:sp>
        <p:nvSpPr>
          <p:cNvPr id="2" name="Título 1"/>
          <p:cNvSpPr>
            <a:spLocks noGrp="1"/>
          </p:cNvSpPr>
          <p:nvPr>
            <p:ph type="title"/>
          </p:nvPr>
        </p:nvSpPr>
        <p:spPr/>
        <p:txBody>
          <a:bodyPr>
            <a:normAutofit/>
          </a:bodyPr>
          <a:lstStyle/>
          <a:p>
            <a:r>
              <a:rPr lang="it-IT" altLang="it-IT" sz="2000" b="1" dirty="0">
                <a:solidFill>
                  <a:schemeClr val="bg1"/>
                </a:solidFill>
                <a:latin typeface="Helvetica" panose="020B0604020202020204" pitchFamily="34" charset="0"/>
                <a:cs typeface="Helvetica" panose="020B0604020202020204" pitchFamily="34" charset="0"/>
              </a:rPr>
              <a:t>COMUNICACIÓN EN REDES SOCIALES</a:t>
            </a:r>
            <a:endParaRPr lang="es-ES_tradnl" sz="1000" b="1" noProof="1">
              <a:solidFill>
                <a:schemeClr val="bg1"/>
              </a:solidFill>
              <a:latin typeface="Helvetica"/>
              <a:cs typeface="Helvetica"/>
            </a:endParaRPr>
          </a:p>
        </p:txBody>
      </p:sp>
      <p:sp>
        <p:nvSpPr>
          <p:cNvPr id="9" name="Rectángulo 8"/>
          <p:cNvSpPr/>
          <p:nvPr/>
        </p:nvSpPr>
        <p:spPr>
          <a:xfrm>
            <a:off x="3779912" y="6093296"/>
            <a:ext cx="1296144" cy="15946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7" name="Título 1"/>
          <p:cNvSpPr txBox="1">
            <a:spLocks/>
          </p:cNvSpPr>
          <p:nvPr/>
        </p:nvSpPr>
        <p:spPr>
          <a:xfrm>
            <a:off x="160153" y="2236981"/>
            <a:ext cx="7076143" cy="543947"/>
          </a:xfrm>
          <a:prstGeom prst="rect">
            <a:avLst/>
          </a:prstGeom>
        </p:spPr>
        <p:txBody>
          <a:bodyPr vert="horz" lIns="91440" tIns="45720" rIns="91440" bIns="45720" rtlCol="0" anchor="ctr">
            <a:normAutofit fontScale="700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GB" sz="2000" b="1" dirty="0" err="1" smtClean="0">
                <a:latin typeface="Helvetica"/>
                <a:cs typeface="Helvetica"/>
              </a:rPr>
              <a:t>Twitter</a:t>
            </a:r>
            <a:r>
              <a:rPr lang="en-GB" sz="1000" b="1" dirty="0" err="1" smtClean="0">
                <a:solidFill>
                  <a:schemeClr val="bg1"/>
                </a:solidFill>
                <a:latin typeface="Helvetica"/>
                <a:cs typeface="Helvetica"/>
              </a:rPr>
              <a:t>ta</a:t>
            </a:r>
            <a:r>
              <a:rPr lang="en-GB" sz="2100" b="1" dirty="0" smtClean="0">
                <a:latin typeface="Helvetica"/>
                <a:cs typeface="Helvetica"/>
              </a:rPr>
              <a:t>- </a:t>
            </a:r>
            <a:r>
              <a:rPr lang="es-ES" sz="2400" b="1" dirty="0">
                <a:latin typeface="Helvetica"/>
                <a:cs typeface="Helvetica"/>
              </a:rPr>
              <a:t>Construyendo tu presencia digital dentro de tu sector.</a:t>
            </a:r>
          </a:p>
        </p:txBody>
      </p:sp>
      <p:sp>
        <p:nvSpPr>
          <p:cNvPr id="8" name="CuadroTexto 7"/>
          <p:cNvSpPr txBox="1"/>
          <p:nvPr/>
        </p:nvSpPr>
        <p:spPr>
          <a:xfrm>
            <a:off x="266139" y="2793339"/>
            <a:ext cx="8748129" cy="1384995"/>
          </a:xfrm>
          <a:prstGeom prst="rect">
            <a:avLst/>
          </a:prstGeom>
          <a:noFill/>
        </p:spPr>
        <p:txBody>
          <a:bodyPr wrap="square" rtlCol="0">
            <a:spAutoFit/>
          </a:bodyPr>
          <a:lstStyle/>
          <a:p>
            <a:pPr marL="285750" indent="-285750">
              <a:buFont typeface="Arial"/>
              <a:buChar char="•"/>
            </a:pPr>
            <a:r>
              <a:rPr lang="es-ES" sz="1400" dirty="0">
                <a:latin typeface="Helvetica"/>
                <a:cs typeface="Helvetica"/>
              </a:rPr>
              <a:t>Participar frecuentemente. Twitter no es como </a:t>
            </a:r>
            <a:r>
              <a:rPr lang="es-ES" sz="1400" dirty="0" err="1">
                <a:latin typeface="Helvetica"/>
                <a:cs typeface="Helvetica"/>
              </a:rPr>
              <a:t>LinkedIn</a:t>
            </a:r>
            <a:r>
              <a:rPr lang="es-ES" sz="1400" dirty="0">
                <a:latin typeface="Helvetica"/>
                <a:cs typeface="Helvetica"/>
              </a:rPr>
              <a:t> o Facebook. Los mensajes son cortos y requiere una participación más frecuente y consciente para construir tu marca personal.</a:t>
            </a:r>
          </a:p>
          <a:p>
            <a:pPr marL="285750" indent="-285750">
              <a:buFont typeface="Arial"/>
              <a:buChar char="•"/>
            </a:pPr>
            <a:r>
              <a:rPr lang="es-ES" sz="1400" dirty="0" smtClean="0">
                <a:latin typeface="Helvetica"/>
                <a:cs typeface="Helvetica"/>
              </a:rPr>
              <a:t>Mantén </a:t>
            </a:r>
            <a:r>
              <a:rPr lang="es-ES" sz="1400" dirty="0">
                <a:latin typeface="Helvetica"/>
                <a:cs typeface="Helvetica"/>
              </a:rPr>
              <a:t>un mensaje simple.</a:t>
            </a:r>
          </a:p>
          <a:p>
            <a:pPr marL="285750" indent="-285750">
              <a:buFont typeface="Arial"/>
              <a:buChar char="•"/>
            </a:pPr>
            <a:r>
              <a:rPr lang="es-ES" sz="1400" dirty="0" smtClean="0">
                <a:latin typeface="Helvetica"/>
                <a:cs typeface="Helvetica"/>
              </a:rPr>
              <a:t>Involucra </a:t>
            </a:r>
            <a:r>
              <a:rPr lang="es-ES" sz="1400" dirty="0">
                <a:latin typeface="Helvetica"/>
                <a:cs typeface="Helvetica"/>
              </a:rPr>
              <a:t>a tu audiencia. Las conversaciones requieren más de una voz. Pide comentarios. Ofrece comentarios. Participa en las conversaciones y harás valiosas conexiones.</a:t>
            </a:r>
          </a:p>
          <a:p>
            <a:pPr marL="285750" indent="-285750">
              <a:buFont typeface="Arial"/>
              <a:buChar char="•"/>
            </a:pPr>
            <a:r>
              <a:rPr lang="es-ES" sz="1400" dirty="0" smtClean="0">
                <a:latin typeface="Helvetica"/>
                <a:cs typeface="Helvetica"/>
              </a:rPr>
              <a:t>Utiliza </a:t>
            </a:r>
            <a:r>
              <a:rPr lang="es-ES" sz="1400" dirty="0">
                <a:latin typeface="Helvetica"/>
                <a:cs typeface="Helvetica"/>
              </a:rPr>
              <a:t>fotos y videos para mejorar el compromiso y el interés.</a:t>
            </a:r>
          </a:p>
        </p:txBody>
      </p:sp>
      <p:pic>
        <p:nvPicPr>
          <p:cNvPr id="10" name="Imagen 9" descr="PersonalBran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02507" y="4514709"/>
            <a:ext cx="2911761" cy="2204864"/>
          </a:xfrm>
          <a:prstGeom prst="rect">
            <a:avLst/>
          </a:prstGeom>
        </p:spPr>
      </p:pic>
    </p:spTree>
    <p:extLst>
      <p:ext uri="{BB962C8B-B14F-4D97-AF65-F5344CB8AC3E}">
        <p14:creationId xmlns:p14="http://schemas.microsoft.com/office/powerpoint/2010/main" val="3884006106"/>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0" y="0"/>
            <a:ext cx="9144000" cy="6858000"/>
          </a:xfrm>
          <a:prstGeom prst="rect">
            <a:avLst/>
          </a:prstGeom>
        </p:spPr>
      </p:pic>
      <p:sp>
        <p:nvSpPr>
          <p:cNvPr id="3" name="Marcador de contenido 2"/>
          <p:cNvSpPr>
            <a:spLocks noGrp="1"/>
          </p:cNvSpPr>
          <p:nvPr>
            <p:ph idx="1"/>
          </p:nvPr>
        </p:nvSpPr>
        <p:spPr>
          <a:xfrm>
            <a:off x="457200" y="2514600"/>
            <a:ext cx="8229600" cy="3848386"/>
          </a:xfrm>
        </p:spPr>
        <p:txBody>
          <a:bodyPr>
            <a:normAutofit/>
          </a:bodyPr>
          <a:lstStyle/>
          <a:p>
            <a:pPr>
              <a:buNone/>
            </a:pPr>
            <a:endParaRPr lang="it-IT" sz="1600" dirty="0" smtClean="0"/>
          </a:p>
          <a:p>
            <a:pPr>
              <a:buNone/>
            </a:pPr>
            <a:endParaRPr lang="en-US" sz="1600" dirty="0">
              <a:latin typeface="Helvetica" panose="020B0604020202020204" pitchFamily="34" charset="0"/>
              <a:cs typeface="Helvetica" panose="020B0604020202020204" pitchFamily="34" charset="0"/>
            </a:endParaRPr>
          </a:p>
        </p:txBody>
      </p:sp>
      <p:sp>
        <p:nvSpPr>
          <p:cNvPr id="2" name="Título 1"/>
          <p:cNvSpPr>
            <a:spLocks noGrp="1"/>
          </p:cNvSpPr>
          <p:nvPr>
            <p:ph type="title"/>
          </p:nvPr>
        </p:nvSpPr>
        <p:spPr>
          <a:xfrm>
            <a:off x="251520" y="274637"/>
            <a:ext cx="8435280" cy="1508125"/>
          </a:xfrm>
        </p:spPr>
        <p:txBody>
          <a:bodyPr>
            <a:normAutofit/>
          </a:bodyPr>
          <a:lstStyle/>
          <a:p>
            <a:r>
              <a:rPr lang="it-IT" altLang="it-IT" sz="2000" b="1" dirty="0" smtClean="0">
                <a:solidFill>
                  <a:schemeClr val="bg1"/>
                </a:solidFill>
              </a:rPr>
              <a:t>SELF BRANDING </a:t>
            </a:r>
            <a:r>
              <a:rPr lang="mr-IN" altLang="it-IT" sz="2000" b="1" dirty="0" smtClean="0">
                <a:solidFill>
                  <a:schemeClr val="bg1"/>
                </a:solidFill>
              </a:rPr>
              <a:t>–</a:t>
            </a:r>
            <a:r>
              <a:rPr lang="it-IT" altLang="it-IT" sz="2000" b="1" dirty="0" smtClean="0">
                <a:solidFill>
                  <a:schemeClr val="bg1"/>
                </a:solidFill>
              </a:rPr>
              <a:t> MARCA PERSONAL</a:t>
            </a:r>
            <a:endParaRPr lang="it-IT" altLang="it-IT" sz="2000" b="1" dirty="0">
              <a:solidFill>
                <a:schemeClr val="bg1"/>
              </a:solidFill>
            </a:endParaRPr>
          </a:p>
        </p:txBody>
      </p:sp>
      <p:pic>
        <p:nvPicPr>
          <p:cNvPr id="7" name="Imagen 6" descr="12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7508" y="2852936"/>
            <a:ext cx="8852476" cy="3186891"/>
          </a:xfrm>
          <a:prstGeom prst="rect">
            <a:avLst/>
          </a:prstGeom>
        </p:spPr>
      </p:pic>
    </p:spTree>
    <p:extLst>
      <p:ext uri="{BB962C8B-B14F-4D97-AF65-F5344CB8AC3E}">
        <p14:creationId xmlns:p14="http://schemas.microsoft.com/office/powerpoint/2010/main" val="561517628"/>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0" y="0"/>
            <a:ext cx="9144000" cy="6858000"/>
          </a:xfrm>
          <a:prstGeom prst="rect">
            <a:avLst/>
          </a:prstGeom>
        </p:spPr>
      </p:pic>
      <p:sp>
        <p:nvSpPr>
          <p:cNvPr id="2" name="Título 1"/>
          <p:cNvSpPr>
            <a:spLocks noGrp="1"/>
          </p:cNvSpPr>
          <p:nvPr>
            <p:ph type="title"/>
          </p:nvPr>
        </p:nvSpPr>
        <p:spPr/>
        <p:txBody>
          <a:bodyPr>
            <a:normAutofit/>
          </a:bodyPr>
          <a:lstStyle/>
          <a:p>
            <a:r>
              <a:rPr lang="it-IT" altLang="it-IT" sz="2000" b="1" dirty="0">
                <a:solidFill>
                  <a:schemeClr val="bg1"/>
                </a:solidFill>
                <a:latin typeface="Helvetica" panose="020B0604020202020204" pitchFamily="34" charset="0"/>
                <a:cs typeface="Helvetica" panose="020B0604020202020204" pitchFamily="34" charset="0"/>
              </a:rPr>
              <a:t>COMUNICACIÓN EN REDES SOCIALES</a:t>
            </a:r>
            <a:endParaRPr lang="es-ES_tradnl" sz="1000" b="1" noProof="1">
              <a:solidFill>
                <a:schemeClr val="bg1"/>
              </a:solidFill>
              <a:latin typeface="Helvetica"/>
              <a:cs typeface="Helvetica"/>
            </a:endParaRPr>
          </a:p>
        </p:txBody>
      </p:sp>
      <p:sp>
        <p:nvSpPr>
          <p:cNvPr id="9" name="Rectángulo 8"/>
          <p:cNvSpPr/>
          <p:nvPr/>
        </p:nvSpPr>
        <p:spPr>
          <a:xfrm>
            <a:off x="3779912" y="6093296"/>
            <a:ext cx="1296144" cy="15946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7" name="Título 1"/>
          <p:cNvSpPr txBox="1">
            <a:spLocks/>
          </p:cNvSpPr>
          <p:nvPr/>
        </p:nvSpPr>
        <p:spPr>
          <a:xfrm>
            <a:off x="160153" y="2236981"/>
            <a:ext cx="7076143" cy="543947"/>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GB" sz="2000" b="1" dirty="0" err="1" smtClean="0">
                <a:latin typeface="Helvetica"/>
                <a:cs typeface="Helvetica"/>
              </a:rPr>
              <a:t>Twitter</a:t>
            </a:r>
            <a:r>
              <a:rPr lang="en-GB" sz="1000" b="1" dirty="0" err="1" smtClean="0">
                <a:solidFill>
                  <a:schemeClr val="bg1"/>
                </a:solidFill>
                <a:latin typeface="Helvetica"/>
                <a:cs typeface="Helvetica"/>
              </a:rPr>
              <a:t>ta</a:t>
            </a:r>
            <a:r>
              <a:rPr lang="en-GB" sz="2100" b="1" dirty="0" smtClean="0">
                <a:latin typeface="Helvetica"/>
                <a:cs typeface="Helvetica"/>
              </a:rPr>
              <a:t>- Do’s &amp; Don</a:t>
            </a:r>
            <a:r>
              <a:rPr lang="uk-UA" sz="2100" b="1" dirty="0" smtClean="0">
                <a:latin typeface="Helvetica"/>
                <a:cs typeface="Helvetica"/>
              </a:rPr>
              <a:t>’</a:t>
            </a:r>
            <a:r>
              <a:rPr lang="en-GB" sz="2100" b="1" dirty="0" smtClean="0">
                <a:latin typeface="Helvetica"/>
                <a:cs typeface="Helvetica"/>
              </a:rPr>
              <a:t>t’s</a:t>
            </a:r>
            <a:endParaRPr lang="es-ES" sz="2100" b="1" dirty="0">
              <a:latin typeface="Helvetica"/>
              <a:cs typeface="Helvetica"/>
            </a:endParaRPr>
          </a:p>
          <a:p>
            <a:pPr algn="l"/>
            <a:endParaRPr lang="es-ES_tradnl" sz="2100" b="1" noProof="1">
              <a:latin typeface="Helvetica"/>
              <a:cs typeface="Helvetica"/>
            </a:endParaRPr>
          </a:p>
        </p:txBody>
      </p:sp>
      <p:sp>
        <p:nvSpPr>
          <p:cNvPr id="8" name="CuadroTexto 7"/>
          <p:cNvSpPr txBox="1"/>
          <p:nvPr/>
        </p:nvSpPr>
        <p:spPr>
          <a:xfrm>
            <a:off x="266139" y="2793339"/>
            <a:ext cx="8733845" cy="1384995"/>
          </a:xfrm>
          <a:prstGeom prst="rect">
            <a:avLst/>
          </a:prstGeom>
          <a:noFill/>
        </p:spPr>
        <p:txBody>
          <a:bodyPr wrap="square" rtlCol="0">
            <a:spAutoFit/>
          </a:bodyPr>
          <a:lstStyle/>
          <a:p>
            <a:pPr marL="285750" indent="-285750">
              <a:buFont typeface="Arial"/>
              <a:buChar char="•"/>
            </a:pPr>
            <a:r>
              <a:rPr lang="es-ES" sz="1400" dirty="0">
                <a:latin typeface="Helvetica"/>
                <a:cs typeface="Helvetica"/>
              </a:rPr>
              <a:t>Crea un perfil detallado y completo.</a:t>
            </a:r>
          </a:p>
          <a:p>
            <a:pPr marL="285750" indent="-285750">
              <a:buFont typeface="Arial"/>
              <a:buChar char="•"/>
            </a:pPr>
            <a:r>
              <a:rPr lang="es-ES" sz="1400" dirty="0">
                <a:latin typeface="Helvetica"/>
                <a:cs typeface="Helvetica"/>
              </a:rPr>
              <a:t>Se consciente de lo que dices y agrega valor a las conversaciones.</a:t>
            </a:r>
          </a:p>
          <a:p>
            <a:pPr marL="285750" indent="-285750">
              <a:buFont typeface="Arial"/>
              <a:buChar char="•"/>
            </a:pPr>
            <a:r>
              <a:rPr lang="es-ES" sz="1400" dirty="0">
                <a:latin typeface="Helvetica"/>
                <a:cs typeface="Helvetica"/>
              </a:rPr>
              <a:t>Asegúrate de que tus mensajes reflejan bien a alguien que las empresas querrían contratar.</a:t>
            </a:r>
          </a:p>
          <a:p>
            <a:pPr marL="285750" indent="-285750">
              <a:buFont typeface="Arial"/>
              <a:buChar char="•"/>
            </a:pPr>
            <a:r>
              <a:rPr lang="es-ES" sz="1400" dirty="0">
                <a:latin typeface="Helvetica"/>
                <a:cs typeface="Helvetica"/>
              </a:rPr>
              <a:t>No hagas </a:t>
            </a:r>
            <a:r>
              <a:rPr lang="es-ES" sz="1400" dirty="0" err="1">
                <a:latin typeface="Helvetica"/>
                <a:cs typeface="Helvetica"/>
              </a:rPr>
              <a:t>posts</a:t>
            </a:r>
            <a:r>
              <a:rPr lang="es-ES" sz="1400" dirty="0">
                <a:latin typeface="Helvetica"/>
                <a:cs typeface="Helvetica"/>
              </a:rPr>
              <a:t> que te puedan nublar tu identidad digital.</a:t>
            </a:r>
          </a:p>
          <a:p>
            <a:pPr marL="285750" indent="-285750">
              <a:buFont typeface="Arial"/>
              <a:buChar char="•"/>
            </a:pPr>
            <a:r>
              <a:rPr lang="es-ES" sz="1400" dirty="0">
                <a:latin typeface="Helvetica"/>
                <a:cs typeface="Helvetica"/>
              </a:rPr>
              <a:t>No </a:t>
            </a:r>
            <a:r>
              <a:rPr lang="es-ES" sz="1400" dirty="0" err="1">
                <a:latin typeface="Helvetica"/>
                <a:cs typeface="Helvetica"/>
              </a:rPr>
              <a:t>twitees</a:t>
            </a:r>
            <a:r>
              <a:rPr lang="es-ES" sz="1400" dirty="0">
                <a:latin typeface="Helvetica"/>
                <a:cs typeface="Helvetica"/>
              </a:rPr>
              <a:t> temas y declaraciones sobre noticias, eventos actuales, política y religión.</a:t>
            </a:r>
          </a:p>
          <a:p>
            <a:pPr marL="285750" indent="-285750">
              <a:buFont typeface="Arial"/>
              <a:buChar char="•"/>
            </a:pPr>
            <a:r>
              <a:rPr lang="es-ES" sz="1400" dirty="0">
                <a:latin typeface="Helvetica"/>
                <a:cs typeface="Helvetica"/>
              </a:rPr>
              <a:t>No te olvides de incluir una </a:t>
            </a:r>
            <a:r>
              <a:rPr lang="es-ES" sz="1400" dirty="0" err="1">
                <a:latin typeface="Helvetica"/>
                <a:cs typeface="Helvetica"/>
              </a:rPr>
              <a:t>bio</a:t>
            </a:r>
            <a:r>
              <a:rPr lang="es-ES" sz="1400" dirty="0">
                <a:latin typeface="Helvetica"/>
                <a:cs typeface="Helvetica"/>
              </a:rPr>
              <a:t> profesional en tu perfil</a:t>
            </a:r>
          </a:p>
        </p:txBody>
      </p:sp>
      <p:pic>
        <p:nvPicPr>
          <p:cNvPr id="3" name="Imagen 2" descr="Right_Wrong.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28184" y="4725144"/>
            <a:ext cx="2771800" cy="1699452"/>
          </a:xfrm>
          <a:prstGeom prst="rect">
            <a:avLst/>
          </a:prstGeom>
        </p:spPr>
      </p:pic>
    </p:spTree>
    <p:extLst>
      <p:ext uri="{BB962C8B-B14F-4D97-AF65-F5344CB8AC3E}">
        <p14:creationId xmlns:p14="http://schemas.microsoft.com/office/powerpoint/2010/main" val="1989934083"/>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endParaRPr lang="es-ES_tradnl" dirty="0"/>
          </a:p>
        </p:txBody>
      </p:sp>
      <p:sp>
        <p:nvSpPr>
          <p:cNvPr id="3" name="Subtítulo 2"/>
          <p:cNvSpPr>
            <a:spLocks noGrp="1"/>
          </p:cNvSpPr>
          <p:nvPr>
            <p:ph type="subTitle" idx="1"/>
          </p:nvPr>
        </p:nvSpPr>
        <p:spPr/>
        <p:txBody>
          <a:bodyPr/>
          <a:lstStyle/>
          <a:p>
            <a:endParaRPr lang="es-ES_tradnl"/>
          </a:p>
        </p:txBody>
      </p:sp>
      <p:pic>
        <p:nvPicPr>
          <p:cNvPr id="4" name="Imagen 3"/>
          <p:cNvPicPr>
            <a:picLocks noChangeAspect="1"/>
          </p:cNvPicPr>
          <p:nvPr/>
        </p:nvPicPr>
        <p:blipFill>
          <a:blip r:embed="rId2"/>
          <a:stretch>
            <a:fillRect/>
          </a:stretch>
        </p:blipFill>
        <p:spPr>
          <a:xfrm>
            <a:off x="2252" y="-19401"/>
            <a:ext cx="9144000" cy="6858000"/>
          </a:xfrm>
          <a:prstGeom prst="rect">
            <a:avLst/>
          </a:prstGeom>
        </p:spPr>
      </p:pic>
      <p:sp>
        <p:nvSpPr>
          <p:cNvPr id="7" name="Rettangolo 6"/>
          <p:cNvSpPr/>
          <p:nvPr/>
        </p:nvSpPr>
        <p:spPr>
          <a:xfrm>
            <a:off x="1259632" y="836713"/>
            <a:ext cx="6984776" cy="707886"/>
          </a:xfrm>
          <a:prstGeom prst="rect">
            <a:avLst/>
          </a:prstGeom>
        </p:spPr>
        <p:txBody>
          <a:bodyPr wrap="square">
            <a:spAutoFit/>
          </a:bodyPr>
          <a:lstStyle/>
          <a:p>
            <a:pPr algn="ctr"/>
            <a:endParaRPr lang="it-IT" altLang="it-IT" sz="2000" b="1" dirty="0" smtClean="0">
              <a:solidFill>
                <a:schemeClr val="bg1"/>
              </a:solidFill>
              <a:latin typeface="Helvetica" panose="020B0604020202020204" pitchFamily="34" charset="0"/>
              <a:cs typeface="Helvetica" panose="020B0604020202020204" pitchFamily="34" charset="0"/>
            </a:endParaRPr>
          </a:p>
          <a:p>
            <a:pPr algn="ctr"/>
            <a:endParaRPr lang="it-IT" sz="2000" b="1" dirty="0">
              <a:solidFill>
                <a:schemeClr val="bg1"/>
              </a:solidFill>
              <a:latin typeface="Helvetica" panose="020B0604020202020204" pitchFamily="34" charset="0"/>
              <a:cs typeface="Helvetica" panose="020B0604020202020204" pitchFamily="34" charset="0"/>
            </a:endParaRPr>
          </a:p>
        </p:txBody>
      </p:sp>
      <p:pic>
        <p:nvPicPr>
          <p:cNvPr id="5" name="Imagen 4" descr="logo_ceps22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50509" y="6021288"/>
            <a:ext cx="1656184" cy="398711"/>
          </a:xfrm>
          <a:prstGeom prst="rect">
            <a:avLst/>
          </a:prstGeom>
        </p:spPr>
      </p:pic>
      <p:sp>
        <p:nvSpPr>
          <p:cNvPr id="8" name="Rettangolo 6"/>
          <p:cNvSpPr/>
          <p:nvPr/>
        </p:nvSpPr>
        <p:spPr>
          <a:xfrm>
            <a:off x="1259632" y="836713"/>
            <a:ext cx="6984776" cy="707886"/>
          </a:xfrm>
          <a:prstGeom prst="rect">
            <a:avLst/>
          </a:prstGeom>
        </p:spPr>
        <p:txBody>
          <a:bodyPr wrap="square">
            <a:spAutoFit/>
          </a:bodyPr>
          <a:lstStyle/>
          <a:p>
            <a:pPr algn="ctr"/>
            <a:endParaRPr lang="it-IT" altLang="it-IT" sz="2000" b="1" dirty="0" smtClean="0">
              <a:solidFill>
                <a:schemeClr val="bg1"/>
              </a:solidFill>
              <a:latin typeface="Helvetica" panose="020B0604020202020204" pitchFamily="34" charset="0"/>
              <a:cs typeface="Helvetica" panose="020B0604020202020204" pitchFamily="34" charset="0"/>
            </a:endParaRPr>
          </a:p>
          <a:p>
            <a:pPr algn="ctr"/>
            <a:endParaRPr lang="it-IT" sz="2000" b="1" dirty="0">
              <a:solidFill>
                <a:schemeClr val="bg1"/>
              </a:solidFill>
              <a:latin typeface="Helvetica" panose="020B0604020202020204" pitchFamily="34" charset="0"/>
              <a:cs typeface="Helvetica" panose="020B0604020202020204" pitchFamily="34" charset="0"/>
            </a:endParaRPr>
          </a:p>
        </p:txBody>
      </p:sp>
      <p:sp>
        <p:nvSpPr>
          <p:cNvPr id="9" name="Rettangolo 6"/>
          <p:cNvSpPr/>
          <p:nvPr/>
        </p:nvSpPr>
        <p:spPr>
          <a:xfrm>
            <a:off x="1412032" y="989113"/>
            <a:ext cx="6984776" cy="707886"/>
          </a:xfrm>
          <a:prstGeom prst="rect">
            <a:avLst/>
          </a:prstGeom>
        </p:spPr>
        <p:txBody>
          <a:bodyPr wrap="square">
            <a:spAutoFit/>
          </a:bodyPr>
          <a:lstStyle/>
          <a:p>
            <a:pPr algn="ctr"/>
            <a:r>
              <a:rPr lang="it-IT" altLang="it-IT" sz="2000" b="1" dirty="0" smtClean="0">
                <a:solidFill>
                  <a:schemeClr val="bg1"/>
                </a:solidFill>
                <a:latin typeface="Helvetica" panose="020B0604020202020204" pitchFamily="34" charset="0"/>
                <a:cs typeface="Helvetica" panose="020B0604020202020204" pitchFamily="34" charset="0"/>
              </a:rPr>
              <a:t>HERRAMIENTAS DE PRESENTACIÓN.</a:t>
            </a:r>
          </a:p>
          <a:p>
            <a:pPr algn="ctr"/>
            <a:endParaRPr lang="it-IT" sz="2000" b="1" dirty="0">
              <a:solidFill>
                <a:schemeClr val="bg1"/>
              </a:solidFill>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244454077"/>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pic>
        <p:nvPicPr>
          <p:cNvPr id="301" name="Shape 301"/>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302" name="Shape 302"/>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lvl="0">
              <a:spcBef>
                <a:spcPts val="0"/>
              </a:spcBef>
              <a:buClr>
                <a:schemeClr val="lt1"/>
              </a:buClr>
              <a:buSzPct val="25000"/>
            </a:pPr>
            <a:r>
              <a:rPr lang="it-IT" altLang="it-IT" sz="2000" b="1" dirty="0" smtClean="0">
                <a:solidFill>
                  <a:schemeClr val="bg1"/>
                </a:solidFill>
                <a:latin typeface="Helvetica" panose="020B0604020202020204" pitchFamily="34" charset="0"/>
                <a:cs typeface="Helvetica" panose="020B0604020202020204" pitchFamily="34" charset="0"/>
              </a:rPr>
              <a:t>HERRAMIENTAS DE PRESENTACIÓN</a:t>
            </a:r>
            <a:endParaRPr lang="en-US" sz="1000" b="1" i="0" u="none" strike="noStrike" cap="none" dirty="0">
              <a:solidFill>
                <a:schemeClr val="lt1"/>
              </a:solidFill>
              <a:latin typeface="Helvetica Neue"/>
              <a:ea typeface="Helvetica Neue"/>
              <a:cs typeface="Helvetica Neue"/>
              <a:sym typeface="Helvetica Neue"/>
            </a:endParaRPr>
          </a:p>
        </p:txBody>
      </p:sp>
      <p:sp>
        <p:nvSpPr>
          <p:cNvPr id="303" name="Shape 303"/>
          <p:cNvSpPr/>
          <p:nvPr/>
        </p:nvSpPr>
        <p:spPr>
          <a:xfrm>
            <a:off x="3779912" y="6093296"/>
            <a:ext cx="1296143" cy="159459"/>
          </a:xfrm>
          <a:prstGeom prst="rect">
            <a:avLst/>
          </a:prstGeom>
          <a:solidFill>
            <a:schemeClr val="lt1"/>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pic>
        <p:nvPicPr>
          <p:cNvPr id="7" name="Obrázek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30015" y="3356992"/>
            <a:ext cx="5292080" cy="2016870"/>
          </a:xfrm>
          <a:prstGeom prst="rect">
            <a:avLst/>
          </a:prstGeom>
        </p:spPr>
      </p:pic>
    </p:spTree>
    <p:extLst>
      <p:ext uri="{BB962C8B-B14F-4D97-AF65-F5344CB8AC3E}">
        <p14:creationId xmlns:p14="http://schemas.microsoft.com/office/powerpoint/2010/main" val="44601646"/>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pic>
        <p:nvPicPr>
          <p:cNvPr id="301" name="Shape 301"/>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302" name="Shape 302"/>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lvl="0">
              <a:spcBef>
                <a:spcPts val="0"/>
              </a:spcBef>
              <a:buClr>
                <a:schemeClr val="lt1"/>
              </a:buClr>
              <a:buSzPct val="25000"/>
            </a:pPr>
            <a:r>
              <a:rPr lang="it-IT" altLang="it-IT" sz="2000" b="1" dirty="0" smtClean="0">
                <a:solidFill>
                  <a:schemeClr val="bg1"/>
                </a:solidFill>
                <a:latin typeface="Helvetica" panose="020B0604020202020204" pitchFamily="34" charset="0"/>
                <a:cs typeface="Helvetica" panose="020B0604020202020204" pitchFamily="34" charset="0"/>
              </a:rPr>
              <a:t>HERRAMIENTAS DE PRESENTACIÓN</a:t>
            </a:r>
            <a:endParaRPr lang="en-US" sz="1000" b="1" i="0" u="none" strike="noStrike" cap="none" dirty="0">
              <a:solidFill>
                <a:schemeClr val="lt1"/>
              </a:solidFill>
              <a:latin typeface="Helvetica Neue"/>
              <a:ea typeface="Helvetica Neue"/>
              <a:cs typeface="Helvetica Neue"/>
              <a:sym typeface="Helvetica Neue"/>
            </a:endParaRPr>
          </a:p>
        </p:txBody>
      </p:sp>
      <p:sp>
        <p:nvSpPr>
          <p:cNvPr id="303" name="Shape 303"/>
          <p:cNvSpPr/>
          <p:nvPr/>
        </p:nvSpPr>
        <p:spPr>
          <a:xfrm>
            <a:off x="3779912" y="6093296"/>
            <a:ext cx="1296143" cy="159459"/>
          </a:xfrm>
          <a:prstGeom prst="rect">
            <a:avLst/>
          </a:prstGeom>
          <a:solidFill>
            <a:schemeClr val="lt1"/>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pic>
        <p:nvPicPr>
          <p:cNvPr id="2" name="Imagen 1" descr="qu-es-linkedin-un-manual-sencillo-y-visual-sobre-linkedin-3-728.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47664" y="2277079"/>
            <a:ext cx="6108171" cy="4581128"/>
          </a:xfrm>
          <a:prstGeom prst="rect">
            <a:avLst/>
          </a:prstGeom>
        </p:spPr>
      </p:pic>
    </p:spTree>
    <p:extLst>
      <p:ext uri="{BB962C8B-B14F-4D97-AF65-F5344CB8AC3E}">
        <p14:creationId xmlns:p14="http://schemas.microsoft.com/office/powerpoint/2010/main" val="4294740490"/>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0" y="0"/>
            <a:ext cx="9144000" cy="6858000"/>
          </a:xfrm>
          <a:prstGeom prst="rect">
            <a:avLst/>
          </a:prstGeom>
        </p:spPr>
      </p:pic>
      <p:sp>
        <p:nvSpPr>
          <p:cNvPr id="2" name="Título 1"/>
          <p:cNvSpPr>
            <a:spLocks noGrp="1"/>
          </p:cNvSpPr>
          <p:nvPr>
            <p:ph type="title"/>
          </p:nvPr>
        </p:nvSpPr>
        <p:spPr/>
        <p:txBody>
          <a:bodyPr>
            <a:normAutofit/>
          </a:bodyPr>
          <a:lstStyle/>
          <a:p>
            <a:r>
              <a:rPr lang="it-IT" altLang="it-IT" sz="2000" b="1" dirty="0">
                <a:solidFill>
                  <a:schemeClr val="bg1"/>
                </a:solidFill>
                <a:latin typeface="Helvetica" panose="020B0604020202020204" pitchFamily="34" charset="0"/>
                <a:cs typeface="Helvetica" panose="020B0604020202020204" pitchFamily="34" charset="0"/>
              </a:rPr>
              <a:t>HERRAMIENTAS DE PRESENTACIÓN</a:t>
            </a:r>
            <a:endParaRPr lang="es-ES_tradnl" sz="2000" b="1" noProof="1">
              <a:solidFill>
                <a:schemeClr val="bg1"/>
              </a:solidFill>
              <a:latin typeface="Helvetica"/>
              <a:cs typeface="Helvetica"/>
            </a:endParaRPr>
          </a:p>
        </p:txBody>
      </p:sp>
      <p:pic>
        <p:nvPicPr>
          <p:cNvPr id="9" name="Obrázek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15816" y="4464393"/>
            <a:ext cx="3420762" cy="2279669"/>
          </a:xfrm>
          <a:prstGeom prst="rect">
            <a:avLst/>
          </a:prstGeom>
        </p:spPr>
      </p:pic>
      <p:sp>
        <p:nvSpPr>
          <p:cNvPr id="3" name="Marcador de contenido 2"/>
          <p:cNvSpPr>
            <a:spLocks noGrp="1"/>
          </p:cNvSpPr>
          <p:nvPr>
            <p:ph idx="1"/>
          </p:nvPr>
        </p:nvSpPr>
        <p:spPr>
          <a:xfrm>
            <a:off x="457200" y="2514600"/>
            <a:ext cx="8229600" cy="1994520"/>
          </a:xfrm>
        </p:spPr>
        <p:txBody>
          <a:bodyPr>
            <a:normAutofit fontScale="92500" lnSpcReduction="10000"/>
          </a:bodyPr>
          <a:lstStyle/>
          <a:p>
            <a:pPr>
              <a:buFont typeface="Wingdings" panose="05000000000000000000" pitchFamily="2" charset="2"/>
              <a:buChar char="ü"/>
            </a:pPr>
            <a:r>
              <a:rPr lang="cs-CZ" sz="1500" b="1" dirty="0" smtClean="0">
                <a:latin typeface="Helvetica" panose="020B0604020202020204" pitchFamily="34" charset="0"/>
                <a:cs typeface="Helvetica" panose="020B0604020202020204" pitchFamily="34" charset="0"/>
              </a:rPr>
              <a:t>En </a:t>
            </a:r>
            <a:r>
              <a:rPr lang="cs-CZ" sz="1500" b="1" dirty="0" err="1" smtClean="0">
                <a:latin typeface="Helvetica" panose="020B0604020202020204" pitchFamily="34" charset="0"/>
                <a:cs typeface="Helvetica" panose="020B0604020202020204" pitchFamily="34" charset="0"/>
              </a:rPr>
              <a:t>LinkedIn</a:t>
            </a:r>
            <a:r>
              <a:rPr lang="cs-CZ" sz="1500" b="1" dirty="0" smtClean="0">
                <a:latin typeface="Helvetica" panose="020B0604020202020204" pitchFamily="34" charset="0"/>
                <a:cs typeface="Helvetica" panose="020B0604020202020204" pitchFamily="34" charset="0"/>
              </a:rPr>
              <a:t> </a:t>
            </a:r>
            <a:r>
              <a:rPr lang="cs-CZ" sz="1500" b="1" dirty="0" err="1" smtClean="0">
                <a:latin typeface="Helvetica" panose="020B0604020202020204" pitchFamily="34" charset="0"/>
                <a:cs typeface="Helvetica" panose="020B0604020202020204" pitchFamily="34" charset="0"/>
              </a:rPr>
              <a:t>puedes</a:t>
            </a:r>
            <a:r>
              <a:rPr lang="cs-CZ" sz="1500" b="1" dirty="0" smtClean="0">
                <a:latin typeface="Helvetica" panose="020B0604020202020204" pitchFamily="34" charset="0"/>
                <a:cs typeface="Helvetica" panose="020B0604020202020204" pitchFamily="34" charset="0"/>
              </a:rPr>
              <a:t> </a:t>
            </a:r>
            <a:r>
              <a:rPr lang="cs-CZ" sz="1500" b="1" dirty="0" err="1" smtClean="0">
                <a:latin typeface="Helvetica" panose="020B0604020202020204" pitchFamily="34" charset="0"/>
                <a:cs typeface="Helvetica" panose="020B0604020202020204" pitchFamily="34" charset="0"/>
              </a:rPr>
              <a:t>presentar</a:t>
            </a:r>
            <a:r>
              <a:rPr lang="cs-CZ" sz="1500" b="1" dirty="0" smtClean="0">
                <a:latin typeface="Helvetica" panose="020B0604020202020204" pitchFamily="34" charset="0"/>
                <a:cs typeface="Helvetica" panose="020B0604020202020204" pitchFamily="34" charset="0"/>
              </a:rPr>
              <a:t> </a:t>
            </a:r>
            <a:r>
              <a:rPr lang="cs-CZ" sz="1500" b="1" dirty="0" err="1" smtClean="0">
                <a:latin typeface="Helvetica" panose="020B0604020202020204" pitchFamily="34" charset="0"/>
                <a:cs typeface="Helvetica" panose="020B0604020202020204" pitchFamily="34" charset="0"/>
              </a:rPr>
              <a:t>toda</a:t>
            </a:r>
            <a:r>
              <a:rPr lang="cs-CZ" sz="1500" b="1" dirty="0" smtClean="0">
                <a:latin typeface="Helvetica" panose="020B0604020202020204" pitchFamily="34" charset="0"/>
                <a:cs typeface="Helvetica" panose="020B0604020202020204" pitchFamily="34" charset="0"/>
              </a:rPr>
              <a:t> tu </a:t>
            </a:r>
            <a:r>
              <a:rPr lang="cs-CZ" sz="1500" b="1" dirty="0" err="1" smtClean="0">
                <a:latin typeface="Helvetica" panose="020B0604020202020204" pitchFamily="34" charset="0"/>
                <a:cs typeface="Helvetica" panose="020B0604020202020204" pitchFamily="34" charset="0"/>
              </a:rPr>
              <a:t>información</a:t>
            </a:r>
            <a:r>
              <a:rPr lang="cs-CZ" sz="1500" b="1" dirty="0" smtClean="0">
                <a:latin typeface="Helvetica" panose="020B0604020202020204" pitchFamily="34" charset="0"/>
                <a:cs typeface="Helvetica" panose="020B0604020202020204" pitchFamily="34" charset="0"/>
              </a:rPr>
              <a:t> </a:t>
            </a:r>
            <a:r>
              <a:rPr lang="cs-CZ" sz="1500" b="1" dirty="0" err="1" smtClean="0">
                <a:latin typeface="Helvetica" panose="020B0604020202020204" pitchFamily="34" charset="0"/>
                <a:cs typeface="Helvetica" panose="020B0604020202020204" pitchFamily="34" charset="0"/>
              </a:rPr>
              <a:t>sobre</a:t>
            </a:r>
            <a:r>
              <a:rPr lang="cs-CZ" sz="1500" b="1" dirty="0" smtClean="0">
                <a:latin typeface="Helvetica" panose="020B0604020202020204" pitchFamily="34" charset="0"/>
                <a:cs typeface="Helvetica" panose="020B0604020202020204" pitchFamily="34" charset="0"/>
              </a:rPr>
              <a:t> </a:t>
            </a:r>
            <a:r>
              <a:rPr lang="cs-CZ" sz="1500" b="1" dirty="0" err="1" smtClean="0">
                <a:latin typeface="Helvetica" panose="020B0604020202020204" pitchFamily="34" charset="0"/>
                <a:cs typeface="Helvetica" panose="020B0604020202020204" pitchFamily="34" charset="0"/>
              </a:rPr>
              <a:t>tí</a:t>
            </a:r>
            <a:r>
              <a:rPr lang="cs-CZ" sz="1500" b="1" dirty="0" smtClean="0">
                <a:latin typeface="Helvetica" panose="020B0604020202020204" pitchFamily="34" charset="0"/>
                <a:cs typeface="Helvetica" panose="020B0604020202020204" pitchFamily="34" charset="0"/>
              </a:rPr>
              <a:t>, </a:t>
            </a:r>
            <a:r>
              <a:rPr lang="cs-CZ" sz="1500" b="1" dirty="0" err="1" smtClean="0">
                <a:latin typeface="Helvetica" panose="020B0604020202020204" pitchFamily="34" charset="0"/>
                <a:cs typeface="Helvetica" panose="020B0604020202020204" pitchFamily="34" charset="0"/>
              </a:rPr>
              <a:t>sobre</a:t>
            </a:r>
            <a:r>
              <a:rPr lang="cs-CZ" sz="1500" b="1" dirty="0" smtClean="0">
                <a:latin typeface="Helvetica" panose="020B0604020202020204" pitchFamily="34" charset="0"/>
                <a:cs typeface="Helvetica" panose="020B0604020202020204" pitchFamily="34" charset="0"/>
              </a:rPr>
              <a:t> </a:t>
            </a:r>
            <a:r>
              <a:rPr lang="cs-CZ" sz="1500" b="1" dirty="0" err="1" smtClean="0">
                <a:latin typeface="Helvetica" panose="020B0604020202020204" pitchFamily="34" charset="0"/>
                <a:cs typeface="Helvetica" panose="020B0604020202020204" pitchFamily="34" charset="0"/>
              </a:rPr>
              <a:t>tus</a:t>
            </a:r>
            <a:r>
              <a:rPr lang="cs-CZ" sz="1500" b="1" dirty="0" smtClean="0">
                <a:latin typeface="Helvetica" panose="020B0604020202020204" pitchFamily="34" charset="0"/>
                <a:cs typeface="Helvetica" panose="020B0604020202020204" pitchFamily="34" charset="0"/>
              </a:rPr>
              <a:t> </a:t>
            </a:r>
            <a:r>
              <a:rPr lang="cs-CZ" sz="1500" b="1" dirty="0" err="1" smtClean="0">
                <a:latin typeface="Helvetica" panose="020B0604020202020204" pitchFamily="34" charset="0"/>
                <a:cs typeface="Helvetica" panose="020B0604020202020204" pitchFamily="34" charset="0"/>
              </a:rPr>
              <a:t>habilidades</a:t>
            </a:r>
            <a:r>
              <a:rPr lang="cs-CZ" sz="1500" b="1" dirty="0" smtClean="0">
                <a:latin typeface="Helvetica" panose="020B0604020202020204" pitchFamily="34" charset="0"/>
                <a:cs typeface="Helvetica" panose="020B0604020202020204" pitchFamily="34" charset="0"/>
              </a:rPr>
              <a:t> </a:t>
            </a:r>
            <a:r>
              <a:rPr lang="cs-CZ" sz="1500" b="1" dirty="0" err="1" smtClean="0">
                <a:latin typeface="Helvetica" panose="020B0604020202020204" pitchFamily="34" charset="0"/>
                <a:cs typeface="Helvetica" panose="020B0604020202020204" pitchFamily="34" charset="0"/>
              </a:rPr>
              <a:t>y</a:t>
            </a:r>
            <a:r>
              <a:rPr lang="cs-CZ" sz="1500" b="1" dirty="0" smtClean="0">
                <a:latin typeface="Helvetica" panose="020B0604020202020204" pitchFamily="34" charset="0"/>
                <a:cs typeface="Helvetica" panose="020B0604020202020204" pitchFamily="34" charset="0"/>
              </a:rPr>
              <a:t> </a:t>
            </a:r>
            <a:r>
              <a:rPr lang="cs-CZ" sz="1500" b="1" dirty="0" err="1" smtClean="0">
                <a:latin typeface="Helvetica" panose="020B0604020202020204" pitchFamily="34" charset="0"/>
                <a:cs typeface="Helvetica" panose="020B0604020202020204" pitchFamily="34" charset="0"/>
              </a:rPr>
              <a:t>conocimientos</a:t>
            </a:r>
            <a:r>
              <a:rPr lang="cs-CZ" sz="1500" b="1" dirty="0" smtClean="0">
                <a:latin typeface="Helvetica" panose="020B0604020202020204" pitchFamily="34" charset="0"/>
                <a:cs typeface="Helvetica" panose="020B0604020202020204" pitchFamily="34" charset="0"/>
              </a:rPr>
              <a:t>.</a:t>
            </a:r>
          </a:p>
          <a:p>
            <a:pPr>
              <a:buFont typeface="Wingdings" panose="05000000000000000000" pitchFamily="2" charset="2"/>
              <a:buChar char="ü"/>
            </a:pPr>
            <a:endParaRPr lang="cs-CZ" sz="1500" b="1" dirty="0" smtClean="0">
              <a:latin typeface="Helvetica" panose="020B0604020202020204" pitchFamily="34" charset="0"/>
              <a:cs typeface="Helvetica" panose="020B0604020202020204" pitchFamily="34" charset="0"/>
            </a:endParaRPr>
          </a:p>
          <a:p>
            <a:pPr>
              <a:buFont typeface="Wingdings" panose="05000000000000000000" pitchFamily="2" charset="2"/>
              <a:buChar char="ü"/>
            </a:pPr>
            <a:r>
              <a:rPr lang="en-US" sz="1500" b="1" dirty="0" smtClean="0">
                <a:latin typeface="Helvetica" panose="020B0604020202020204" pitchFamily="34" charset="0"/>
                <a:cs typeface="Helvetica" panose="020B0604020202020204" pitchFamily="34" charset="0"/>
              </a:rPr>
              <a:t>El </a:t>
            </a:r>
            <a:r>
              <a:rPr lang="en-US" sz="1500" b="1" dirty="0" err="1" smtClean="0">
                <a:latin typeface="Helvetica" panose="020B0604020202020204" pitchFamily="34" charset="0"/>
                <a:cs typeface="Helvetica" panose="020B0604020202020204" pitchFamily="34" charset="0"/>
              </a:rPr>
              <a:t>objetivo</a:t>
            </a:r>
            <a:r>
              <a:rPr lang="en-US" sz="1500" b="1" dirty="0" smtClean="0">
                <a:latin typeface="Helvetica" panose="020B0604020202020204" pitchFamily="34" charset="0"/>
                <a:cs typeface="Helvetica" panose="020B0604020202020204" pitchFamily="34" charset="0"/>
              </a:rPr>
              <a:t> </a:t>
            </a:r>
            <a:r>
              <a:rPr lang="en-US" sz="1500" b="1" dirty="0" err="1" smtClean="0">
                <a:latin typeface="Helvetica" panose="020B0604020202020204" pitchFamily="34" charset="0"/>
                <a:cs typeface="Helvetica" panose="020B0604020202020204" pitchFamily="34" charset="0"/>
              </a:rPr>
              <a:t>es</a:t>
            </a:r>
            <a:r>
              <a:rPr lang="en-US" sz="1500" b="1" dirty="0" smtClean="0">
                <a:latin typeface="Helvetica" panose="020B0604020202020204" pitchFamily="34" charset="0"/>
                <a:cs typeface="Helvetica" panose="020B0604020202020204" pitchFamily="34" charset="0"/>
              </a:rPr>
              <a:t> </a:t>
            </a:r>
            <a:r>
              <a:rPr lang="en-US" sz="1500" b="1" dirty="0" err="1" smtClean="0">
                <a:latin typeface="Helvetica" panose="020B0604020202020204" pitchFamily="34" charset="0"/>
                <a:cs typeface="Helvetica" panose="020B0604020202020204" pitchFamily="34" charset="0"/>
              </a:rPr>
              <a:t>empezar</a:t>
            </a:r>
            <a:r>
              <a:rPr lang="en-US" sz="1500" b="1" dirty="0" smtClean="0">
                <a:latin typeface="Helvetica" panose="020B0604020202020204" pitchFamily="34" charset="0"/>
                <a:cs typeface="Helvetica" panose="020B0604020202020204" pitchFamily="34" charset="0"/>
              </a:rPr>
              <a:t> a </a:t>
            </a:r>
            <a:r>
              <a:rPr lang="en-US" sz="1500" b="1" dirty="0" err="1" smtClean="0">
                <a:latin typeface="Helvetica" panose="020B0604020202020204" pitchFamily="34" charset="0"/>
                <a:cs typeface="Helvetica" panose="020B0604020202020204" pitchFamily="34" charset="0"/>
              </a:rPr>
              <a:t>construir</a:t>
            </a:r>
            <a:r>
              <a:rPr lang="en-US" sz="1500" b="1" dirty="0" smtClean="0">
                <a:latin typeface="Helvetica" panose="020B0604020202020204" pitchFamily="34" charset="0"/>
                <a:cs typeface="Helvetica" panose="020B0604020202020204" pitchFamily="34" charset="0"/>
              </a:rPr>
              <a:t> </a:t>
            </a:r>
            <a:r>
              <a:rPr lang="en-US" sz="1500" b="1" dirty="0" err="1" smtClean="0">
                <a:latin typeface="Helvetica" panose="020B0604020202020204" pitchFamily="34" charset="0"/>
                <a:cs typeface="Helvetica" panose="020B0604020202020204" pitchFamily="34" charset="0"/>
              </a:rPr>
              <a:t>una</a:t>
            </a:r>
            <a:r>
              <a:rPr lang="en-US" sz="1500" b="1" dirty="0" smtClean="0">
                <a:latin typeface="Helvetica" panose="020B0604020202020204" pitchFamily="34" charset="0"/>
                <a:cs typeface="Helvetica" panose="020B0604020202020204" pitchFamily="34" charset="0"/>
              </a:rPr>
              <a:t> </a:t>
            </a:r>
            <a:r>
              <a:rPr lang="en-US" sz="1500" b="1" dirty="0" err="1" smtClean="0">
                <a:latin typeface="Helvetica" panose="020B0604020202020204" pitchFamily="34" charset="0"/>
                <a:cs typeface="Helvetica" panose="020B0604020202020204" pitchFamily="34" charset="0"/>
              </a:rPr>
              <a:t>carrera</a:t>
            </a:r>
            <a:r>
              <a:rPr lang="en-US" sz="1500" b="1" dirty="0" smtClean="0">
                <a:latin typeface="Helvetica" panose="020B0604020202020204" pitchFamily="34" charset="0"/>
                <a:cs typeface="Helvetica" panose="020B0604020202020204" pitchFamily="34" charset="0"/>
              </a:rPr>
              <a:t> </a:t>
            </a:r>
            <a:r>
              <a:rPr lang="en-US" sz="1500" b="1" dirty="0" err="1" smtClean="0">
                <a:latin typeface="Helvetica" panose="020B0604020202020204" pitchFamily="34" charset="0"/>
                <a:cs typeface="Helvetica" panose="020B0604020202020204" pitchFamily="34" charset="0"/>
              </a:rPr>
              <a:t>profesional</a:t>
            </a:r>
            <a:r>
              <a:rPr lang="en-US" sz="1500" b="1" dirty="0" smtClean="0">
                <a:latin typeface="Helvetica" panose="020B0604020202020204" pitchFamily="34" charset="0"/>
                <a:cs typeface="Helvetica" panose="020B0604020202020204" pitchFamily="34" charset="0"/>
              </a:rPr>
              <a:t>.</a:t>
            </a:r>
            <a:endParaRPr lang="cs-CZ" sz="1500" b="1" dirty="0" smtClean="0">
              <a:latin typeface="Helvetica" panose="020B0604020202020204" pitchFamily="34" charset="0"/>
              <a:cs typeface="Helvetica" panose="020B0604020202020204" pitchFamily="34" charset="0"/>
            </a:endParaRPr>
          </a:p>
          <a:p>
            <a:pPr>
              <a:buFont typeface="Wingdings" panose="05000000000000000000" pitchFamily="2" charset="2"/>
              <a:buChar char="ü"/>
            </a:pPr>
            <a:endParaRPr lang="cs-CZ" sz="1500" b="1" dirty="0">
              <a:latin typeface="Helvetica" panose="020B0604020202020204" pitchFamily="34" charset="0"/>
              <a:cs typeface="Helvetica" panose="020B0604020202020204" pitchFamily="34" charset="0"/>
            </a:endParaRPr>
          </a:p>
          <a:p>
            <a:pPr>
              <a:buFont typeface="Wingdings" panose="05000000000000000000" pitchFamily="2" charset="2"/>
              <a:buChar char="ü"/>
            </a:pPr>
            <a:r>
              <a:rPr lang="cs-CZ" sz="1500" b="1" dirty="0" err="1" smtClean="0">
                <a:latin typeface="Helvetica" panose="020B0604020202020204" pitchFamily="34" charset="0"/>
                <a:cs typeface="Helvetica" panose="020B0604020202020204" pitchFamily="34" charset="0"/>
              </a:rPr>
              <a:t>Presentar</a:t>
            </a:r>
            <a:r>
              <a:rPr lang="cs-CZ" sz="1500" b="1" dirty="0" smtClean="0">
                <a:latin typeface="Helvetica" panose="020B0604020202020204" pitchFamily="34" charset="0"/>
                <a:cs typeface="Helvetica" panose="020B0604020202020204" pitchFamily="34" charset="0"/>
              </a:rPr>
              <a:t> </a:t>
            </a:r>
            <a:r>
              <a:rPr lang="cs-CZ" sz="1500" b="1" dirty="0" err="1" smtClean="0">
                <a:latin typeface="Helvetica" panose="020B0604020202020204" pitchFamily="34" charset="0"/>
                <a:cs typeface="Helvetica" panose="020B0604020202020204" pitchFamily="34" charset="0"/>
              </a:rPr>
              <a:t>información</a:t>
            </a:r>
            <a:r>
              <a:rPr lang="cs-CZ" sz="1500" b="1" dirty="0" smtClean="0">
                <a:latin typeface="Helvetica" panose="020B0604020202020204" pitchFamily="34" charset="0"/>
                <a:cs typeface="Helvetica" panose="020B0604020202020204" pitchFamily="34" charset="0"/>
              </a:rPr>
              <a:t> </a:t>
            </a:r>
            <a:r>
              <a:rPr lang="cs-CZ" sz="1500" b="1" dirty="0" err="1" smtClean="0">
                <a:latin typeface="Helvetica" panose="020B0604020202020204" pitchFamily="34" charset="0"/>
                <a:cs typeface="Helvetica" panose="020B0604020202020204" pitchFamily="34" charset="0"/>
              </a:rPr>
              <a:t>relevante</a:t>
            </a:r>
            <a:r>
              <a:rPr lang="cs-CZ" sz="1500" b="1" dirty="0" smtClean="0">
                <a:latin typeface="Helvetica" panose="020B0604020202020204" pitchFamily="34" charset="0"/>
                <a:cs typeface="Helvetica" panose="020B0604020202020204" pitchFamily="34" charset="0"/>
              </a:rPr>
              <a:t> </a:t>
            </a:r>
            <a:r>
              <a:rPr lang="cs-CZ" sz="1500" b="1" dirty="0" err="1" smtClean="0">
                <a:latin typeface="Helvetica" panose="020B0604020202020204" pitchFamily="34" charset="0"/>
                <a:cs typeface="Helvetica" panose="020B0604020202020204" pitchFamily="34" charset="0"/>
              </a:rPr>
              <a:t>y</a:t>
            </a:r>
            <a:r>
              <a:rPr lang="cs-CZ" sz="1500" b="1" dirty="0" smtClean="0">
                <a:latin typeface="Helvetica" panose="020B0604020202020204" pitchFamily="34" charset="0"/>
                <a:cs typeface="Helvetica" panose="020B0604020202020204" pitchFamily="34" charset="0"/>
              </a:rPr>
              <a:t> </a:t>
            </a:r>
            <a:r>
              <a:rPr lang="cs-CZ" sz="1500" b="1" dirty="0" err="1" smtClean="0">
                <a:latin typeface="Helvetica" panose="020B0604020202020204" pitchFamily="34" charset="0"/>
                <a:cs typeface="Helvetica" panose="020B0604020202020204" pitchFamily="34" charset="0"/>
              </a:rPr>
              <a:t>atractiva</a:t>
            </a:r>
            <a:r>
              <a:rPr lang="cs-CZ" sz="1500" b="1" dirty="0" smtClean="0">
                <a:latin typeface="Helvetica" panose="020B0604020202020204" pitchFamily="34" charset="0"/>
                <a:cs typeface="Helvetica" panose="020B0604020202020204" pitchFamily="34" charset="0"/>
              </a:rPr>
              <a:t> a los </a:t>
            </a:r>
            <a:r>
              <a:rPr lang="cs-CZ" sz="1500" b="1" dirty="0" err="1" smtClean="0">
                <a:latin typeface="Helvetica" panose="020B0604020202020204" pitchFamily="34" charset="0"/>
                <a:cs typeface="Helvetica" panose="020B0604020202020204" pitchFamily="34" charset="0"/>
              </a:rPr>
              <a:t>posibles</a:t>
            </a:r>
            <a:r>
              <a:rPr lang="cs-CZ" sz="1500" b="1" dirty="0" smtClean="0">
                <a:latin typeface="Helvetica" panose="020B0604020202020204" pitchFamily="34" charset="0"/>
                <a:cs typeface="Helvetica" panose="020B0604020202020204" pitchFamily="34" charset="0"/>
              </a:rPr>
              <a:t> </a:t>
            </a:r>
            <a:r>
              <a:rPr lang="cs-CZ" sz="1500" b="1" dirty="0" err="1" smtClean="0">
                <a:latin typeface="Helvetica" panose="020B0604020202020204" pitchFamily="34" charset="0"/>
                <a:cs typeface="Helvetica" panose="020B0604020202020204" pitchFamily="34" charset="0"/>
              </a:rPr>
              <a:t>empleadores</a:t>
            </a:r>
            <a:r>
              <a:rPr lang="cs-CZ" sz="1500" b="1" dirty="0" smtClean="0">
                <a:latin typeface="Helvetica" panose="020B0604020202020204" pitchFamily="34" charset="0"/>
                <a:cs typeface="Helvetica" panose="020B0604020202020204" pitchFamily="34" charset="0"/>
              </a:rPr>
              <a:t>.</a:t>
            </a:r>
            <a:endParaRPr lang="cs-CZ" sz="1500" b="1" dirty="0">
              <a:latin typeface="Helvetica" panose="020B0604020202020204" pitchFamily="34" charset="0"/>
              <a:cs typeface="Helvetica" panose="020B0604020202020204" pitchFamily="34" charset="0"/>
            </a:endParaRPr>
          </a:p>
          <a:p>
            <a:pPr>
              <a:buFont typeface="Wingdings" panose="05000000000000000000" pitchFamily="2" charset="2"/>
              <a:buChar char="ü"/>
            </a:pPr>
            <a:endParaRPr lang="cs-CZ" sz="1500" b="1" dirty="0" smtClean="0">
              <a:latin typeface="Helvetica" panose="020B0604020202020204" pitchFamily="34" charset="0"/>
              <a:cs typeface="Helvetica" panose="020B0604020202020204" pitchFamily="34" charset="0"/>
            </a:endParaRPr>
          </a:p>
          <a:p>
            <a:pPr>
              <a:buFont typeface="Wingdings" panose="05000000000000000000" pitchFamily="2" charset="2"/>
              <a:buChar char="ü"/>
            </a:pPr>
            <a:r>
              <a:rPr lang="en-US" sz="1600" b="1" dirty="0" err="1" smtClean="0">
                <a:latin typeface="Helvetica" panose="020B0604020202020204" pitchFamily="34" charset="0"/>
                <a:cs typeface="Helvetica" panose="020B0604020202020204" pitchFamily="34" charset="0"/>
              </a:rPr>
              <a:t>Convencer</a:t>
            </a:r>
            <a:r>
              <a:rPr lang="en-US" sz="1600" b="1" dirty="0" smtClean="0">
                <a:latin typeface="Helvetica" panose="020B0604020202020204" pitchFamily="34" charset="0"/>
                <a:cs typeface="Helvetica" panose="020B0604020202020204" pitchFamily="34" charset="0"/>
              </a:rPr>
              <a:t> a los </a:t>
            </a:r>
            <a:r>
              <a:rPr lang="en-US" sz="1600" b="1" dirty="0" err="1" smtClean="0">
                <a:latin typeface="Helvetica" panose="020B0604020202020204" pitchFamily="34" charset="0"/>
                <a:cs typeface="Helvetica" panose="020B0604020202020204" pitchFamily="34" charset="0"/>
              </a:rPr>
              <a:t>posibles</a:t>
            </a:r>
            <a:r>
              <a:rPr lang="en-US" sz="1600" b="1" dirty="0" smtClean="0">
                <a:latin typeface="Helvetica" panose="020B0604020202020204" pitchFamily="34" charset="0"/>
                <a:cs typeface="Helvetica" panose="020B0604020202020204" pitchFamily="34" charset="0"/>
              </a:rPr>
              <a:t> </a:t>
            </a:r>
            <a:r>
              <a:rPr lang="en-US" sz="1600" b="1" dirty="0" err="1" smtClean="0">
                <a:latin typeface="Helvetica" panose="020B0604020202020204" pitchFamily="34" charset="0"/>
                <a:cs typeface="Helvetica" panose="020B0604020202020204" pitchFamily="34" charset="0"/>
              </a:rPr>
              <a:t>empleadores</a:t>
            </a:r>
            <a:r>
              <a:rPr lang="en-US" sz="1600" b="1" dirty="0" smtClean="0">
                <a:latin typeface="Helvetica" panose="020B0604020202020204" pitchFamily="34" charset="0"/>
                <a:cs typeface="Helvetica" panose="020B0604020202020204" pitchFamily="34" charset="0"/>
              </a:rPr>
              <a:t> </a:t>
            </a:r>
            <a:r>
              <a:rPr lang="en-US" sz="1600" b="1" dirty="0" err="1" smtClean="0">
                <a:latin typeface="Helvetica" panose="020B0604020202020204" pitchFamily="34" charset="0"/>
                <a:cs typeface="Helvetica" panose="020B0604020202020204" pitchFamily="34" charset="0"/>
              </a:rPr>
              <a:t>que</a:t>
            </a:r>
            <a:r>
              <a:rPr lang="en-US" sz="1600" b="1" dirty="0" smtClean="0">
                <a:latin typeface="Helvetica" panose="020B0604020202020204" pitchFamily="34" charset="0"/>
                <a:cs typeface="Helvetica" panose="020B0604020202020204" pitchFamily="34" charset="0"/>
              </a:rPr>
              <a:t> </a:t>
            </a:r>
            <a:r>
              <a:rPr lang="en-US" sz="1600" b="1" dirty="0" err="1" smtClean="0">
                <a:latin typeface="Helvetica" panose="020B0604020202020204" pitchFamily="34" charset="0"/>
                <a:cs typeface="Helvetica" panose="020B0604020202020204" pitchFamily="34" charset="0"/>
              </a:rPr>
              <a:t>es</a:t>
            </a:r>
            <a:r>
              <a:rPr lang="en-US" sz="1600" b="1" dirty="0" smtClean="0">
                <a:latin typeface="Helvetica" panose="020B0604020202020204" pitchFamily="34" charset="0"/>
                <a:cs typeface="Helvetica" panose="020B0604020202020204" pitchFamily="34" charset="0"/>
              </a:rPr>
              <a:t> </a:t>
            </a:r>
            <a:r>
              <a:rPr lang="en-US" sz="1600" b="1" dirty="0" err="1" smtClean="0">
                <a:latin typeface="Helvetica" panose="020B0604020202020204" pitchFamily="34" charset="0"/>
                <a:cs typeface="Helvetica" panose="020B0604020202020204" pitchFamily="34" charset="0"/>
              </a:rPr>
              <a:t>una</a:t>
            </a:r>
            <a:r>
              <a:rPr lang="en-US" sz="1600" b="1" dirty="0" smtClean="0">
                <a:latin typeface="Helvetica" panose="020B0604020202020204" pitchFamily="34" charset="0"/>
                <a:cs typeface="Helvetica" panose="020B0604020202020204" pitchFamily="34" charset="0"/>
              </a:rPr>
              <a:t> </a:t>
            </a:r>
            <a:r>
              <a:rPr lang="en-US" sz="1600" b="1" dirty="0" err="1" smtClean="0">
                <a:latin typeface="Helvetica" panose="020B0604020202020204" pitchFamily="34" charset="0"/>
                <a:cs typeface="Helvetica" panose="020B0604020202020204" pitchFamily="34" charset="0"/>
              </a:rPr>
              <a:t>buena</a:t>
            </a:r>
            <a:r>
              <a:rPr lang="en-US" sz="1600" b="1" dirty="0" smtClean="0">
                <a:latin typeface="Helvetica" panose="020B0604020202020204" pitchFamily="34" charset="0"/>
                <a:cs typeface="Helvetica" panose="020B0604020202020204" pitchFamily="34" charset="0"/>
              </a:rPr>
              <a:t> idea </a:t>
            </a:r>
            <a:r>
              <a:rPr lang="en-US" sz="1600" b="1" dirty="0" err="1" smtClean="0">
                <a:latin typeface="Helvetica" panose="020B0604020202020204" pitchFamily="34" charset="0"/>
                <a:cs typeface="Helvetica" panose="020B0604020202020204" pitchFamily="34" charset="0"/>
              </a:rPr>
              <a:t>contar</a:t>
            </a:r>
            <a:r>
              <a:rPr lang="en-US" sz="1600" b="1" dirty="0" smtClean="0">
                <a:latin typeface="Helvetica" panose="020B0604020202020204" pitchFamily="34" charset="0"/>
                <a:cs typeface="Helvetica" panose="020B0604020202020204" pitchFamily="34" charset="0"/>
              </a:rPr>
              <a:t> </a:t>
            </a:r>
            <a:r>
              <a:rPr lang="en-US" sz="1600" b="1" dirty="0" err="1" smtClean="0">
                <a:latin typeface="Helvetica" panose="020B0604020202020204" pitchFamily="34" charset="0"/>
                <a:cs typeface="Helvetica" panose="020B0604020202020204" pitchFamily="34" charset="0"/>
              </a:rPr>
              <a:t>contigo</a:t>
            </a:r>
            <a:r>
              <a:rPr lang="en-US" sz="1600" b="1" dirty="0" smtClean="0">
                <a:latin typeface="Helvetica" panose="020B0604020202020204" pitchFamily="34" charset="0"/>
                <a:cs typeface="Helvetica" panose="020B0604020202020204" pitchFamily="34" charset="0"/>
              </a:rPr>
              <a:t>.</a:t>
            </a:r>
          </a:p>
          <a:p>
            <a:pPr>
              <a:buFont typeface="Wingdings" panose="05000000000000000000" pitchFamily="2" charset="2"/>
              <a:buChar char="ü"/>
            </a:pPr>
            <a:endParaRPr lang="cs-CZ" sz="1500" b="1" dirty="0">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107842554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0" y="0"/>
            <a:ext cx="9144000" cy="6858000"/>
          </a:xfrm>
          <a:prstGeom prst="rect">
            <a:avLst/>
          </a:prstGeom>
        </p:spPr>
      </p:pic>
      <p:sp>
        <p:nvSpPr>
          <p:cNvPr id="2" name="Título 1"/>
          <p:cNvSpPr>
            <a:spLocks noGrp="1"/>
          </p:cNvSpPr>
          <p:nvPr>
            <p:ph type="title"/>
          </p:nvPr>
        </p:nvSpPr>
        <p:spPr/>
        <p:txBody>
          <a:bodyPr>
            <a:normAutofit/>
          </a:bodyPr>
          <a:lstStyle/>
          <a:p>
            <a:r>
              <a:rPr lang="it-IT" altLang="it-IT" sz="2000" b="1" dirty="0">
                <a:solidFill>
                  <a:schemeClr val="bg1"/>
                </a:solidFill>
                <a:latin typeface="Helvetica" panose="020B0604020202020204" pitchFamily="34" charset="0"/>
                <a:cs typeface="Helvetica" panose="020B0604020202020204" pitchFamily="34" charset="0"/>
              </a:rPr>
              <a:t>HERRAMIENTAS DE PRESENTACIÓN</a:t>
            </a:r>
            <a:endParaRPr lang="es-ES_tradnl" sz="2000" b="1" noProof="1">
              <a:solidFill>
                <a:schemeClr val="bg1"/>
              </a:solidFill>
              <a:latin typeface="Helvetica"/>
              <a:cs typeface="Helvetica"/>
            </a:endParaRPr>
          </a:p>
        </p:txBody>
      </p:sp>
      <p:sp>
        <p:nvSpPr>
          <p:cNvPr id="8" name="Marcador de contenido 7"/>
          <p:cNvSpPr>
            <a:spLocks noGrp="1"/>
          </p:cNvSpPr>
          <p:nvPr>
            <p:ph idx="1"/>
          </p:nvPr>
        </p:nvSpPr>
        <p:spPr>
          <a:xfrm>
            <a:off x="251520" y="2348880"/>
            <a:ext cx="8435280" cy="4320480"/>
          </a:xfrm>
        </p:spPr>
        <p:txBody>
          <a:bodyPr>
            <a:normAutofit fontScale="55000" lnSpcReduction="20000"/>
          </a:bodyPr>
          <a:lstStyle/>
          <a:p>
            <a:pPr marL="457200" lvl="0" indent="-457200">
              <a:buFont typeface="+mj-lt"/>
              <a:buAutoNum type="arabicPeriod"/>
            </a:pPr>
            <a:r>
              <a:rPr lang="es-ES" sz="2500" b="1" dirty="0">
                <a:latin typeface="Helvetica"/>
                <a:cs typeface="Helvetica"/>
              </a:rPr>
              <a:t>Agrega una Foto </a:t>
            </a:r>
            <a:r>
              <a:rPr lang="es-ES" sz="2500" b="1" dirty="0" smtClean="0">
                <a:latin typeface="Helvetica"/>
                <a:cs typeface="Helvetica"/>
              </a:rPr>
              <a:t>Profesional</a:t>
            </a:r>
            <a:endParaRPr lang="es-ES" sz="2500" dirty="0">
              <a:latin typeface="Helvetica"/>
              <a:cs typeface="Helvetica"/>
            </a:endParaRPr>
          </a:p>
          <a:p>
            <a:pPr lvl="1">
              <a:buFont typeface="Wingdings" charset="2"/>
              <a:buChar char="ü"/>
            </a:pPr>
            <a:r>
              <a:rPr lang="es-ES" sz="2500" dirty="0">
                <a:latin typeface="Helvetica"/>
                <a:cs typeface="Helvetica"/>
              </a:rPr>
              <a:t>La foto es absolutamente necesaria porque comunica que detrás hay una persona. Sin la foto tus búsquedas serán ineficaces y no aparecerás en los resultados de búsqueda</a:t>
            </a:r>
            <a:r>
              <a:rPr lang="es-ES" sz="2500" dirty="0" smtClean="0">
                <a:latin typeface="Helvetica"/>
                <a:cs typeface="Helvetica"/>
              </a:rPr>
              <a:t>.</a:t>
            </a:r>
            <a:endParaRPr lang="es-ES" sz="2500" dirty="0">
              <a:latin typeface="Helvetica"/>
              <a:cs typeface="Helvetica"/>
            </a:endParaRPr>
          </a:p>
          <a:p>
            <a:pPr marL="457200" lvl="0" indent="-457200">
              <a:buFont typeface="+mj-lt"/>
              <a:buAutoNum type="arabicPeriod"/>
            </a:pPr>
            <a:r>
              <a:rPr lang="es-ES" sz="2500" b="1" dirty="0">
                <a:latin typeface="Helvetica"/>
                <a:cs typeface="Helvetica"/>
              </a:rPr>
              <a:t>Crea un titular atractivo</a:t>
            </a:r>
            <a:r>
              <a:rPr lang="es-ES" sz="2500" b="1" dirty="0" smtClean="0">
                <a:latin typeface="Helvetica"/>
                <a:cs typeface="Helvetica"/>
              </a:rPr>
              <a:t>.</a:t>
            </a:r>
            <a:endParaRPr lang="es-ES" sz="2500" dirty="0">
              <a:latin typeface="Helvetica"/>
              <a:cs typeface="Helvetica"/>
            </a:endParaRPr>
          </a:p>
          <a:p>
            <a:pPr lvl="1">
              <a:buFont typeface="Wingdings" charset="2"/>
              <a:buChar char="ü"/>
            </a:pPr>
            <a:r>
              <a:rPr lang="es-ES" sz="2500" dirty="0">
                <a:latin typeface="Helvetica"/>
                <a:cs typeface="Helvetica"/>
              </a:rPr>
              <a:t>El titular es la definición que agregas justo debajo de tu nombre. Y tiene más importancia de lo que imaginas sobre todo si quieres generar tráfico a tu perfil de </a:t>
            </a:r>
            <a:r>
              <a:rPr lang="es-ES" sz="2500" dirty="0" err="1">
                <a:latin typeface="Helvetica"/>
                <a:cs typeface="Helvetica"/>
              </a:rPr>
              <a:t>LinkedIn</a:t>
            </a:r>
            <a:r>
              <a:rPr lang="es-ES" sz="2500" dirty="0">
                <a:latin typeface="Helvetica"/>
                <a:cs typeface="Helvetica"/>
              </a:rPr>
              <a:t>. Ten en cuenta que al hacer una búsqueda en </a:t>
            </a:r>
            <a:r>
              <a:rPr lang="es-ES" sz="2500" dirty="0" err="1">
                <a:latin typeface="Helvetica"/>
                <a:cs typeface="Helvetica"/>
              </a:rPr>
              <a:t>LinkedIn</a:t>
            </a:r>
            <a:r>
              <a:rPr lang="es-ES" sz="2500" dirty="0">
                <a:latin typeface="Helvetica"/>
                <a:cs typeface="Helvetica"/>
              </a:rPr>
              <a:t> lo único que se ve en el listado de resultados es el nombre y apellidos junto con el titular de tu perfil. Por eso, es muy importante que tus palabras clave principales formen parte del Titular.</a:t>
            </a:r>
          </a:p>
          <a:p>
            <a:pPr marL="457200" lvl="0" indent="-457200">
              <a:buFont typeface="+mj-lt"/>
              <a:buAutoNum type="arabicPeriod"/>
            </a:pPr>
            <a:r>
              <a:rPr lang="es-ES" sz="2500" b="1" dirty="0">
                <a:latin typeface="Helvetica"/>
                <a:cs typeface="Helvetica"/>
              </a:rPr>
              <a:t>Completa tu Experiencia Profesional</a:t>
            </a:r>
          </a:p>
          <a:p>
            <a:pPr lvl="1">
              <a:buFont typeface="Wingdings" charset="2"/>
              <a:buChar char="ü"/>
            </a:pPr>
            <a:r>
              <a:rPr lang="es-ES" sz="2500" dirty="0">
                <a:latin typeface="Helvetica"/>
                <a:cs typeface="Helvetica"/>
              </a:rPr>
              <a:t>Esta es una parte súper importante del perfil, ya que indica lo que haces actualmente, además debes incluir las palabras clave por lo que quieres que te encuentren.</a:t>
            </a:r>
          </a:p>
          <a:p>
            <a:pPr marL="457200" lvl="0" indent="-457200">
              <a:buFont typeface="+mj-lt"/>
              <a:buAutoNum type="arabicPeriod"/>
            </a:pPr>
            <a:r>
              <a:rPr lang="es-ES" sz="2500" b="1" dirty="0">
                <a:latin typeface="Helvetica"/>
                <a:cs typeface="Helvetica"/>
              </a:rPr>
              <a:t>Consigue Contactos</a:t>
            </a:r>
          </a:p>
          <a:p>
            <a:pPr lvl="1">
              <a:buFont typeface="Wingdings" charset="2"/>
              <a:buChar char="ü"/>
            </a:pPr>
            <a:r>
              <a:rPr lang="es-ES" sz="2500" dirty="0">
                <a:latin typeface="Helvetica"/>
                <a:cs typeface="Helvetica"/>
              </a:rPr>
              <a:t>Para sacar el máximo provecho de </a:t>
            </a:r>
            <a:r>
              <a:rPr lang="es-ES" sz="2500" dirty="0" err="1">
                <a:latin typeface="Helvetica"/>
                <a:cs typeface="Helvetica"/>
              </a:rPr>
              <a:t>LinkedIn</a:t>
            </a:r>
            <a:r>
              <a:rPr lang="es-ES" sz="2500" dirty="0">
                <a:latin typeface="Helvetica"/>
                <a:cs typeface="Helvetica"/>
              </a:rPr>
              <a:t>, debes buscar el máximo número de contactos</a:t>
            </a:r>
          </a:p>
          <a:p>
            <a:pPr marL="457200" lvl="0" indent="-457200">
              <a:buFont typeface="+mj-lt"/>
              <a:buAutoNum type="arabicPeriod"/>
            </a:pPr>
            <a:r>
              <a:rPr lang="es-ES" sz="2500" b="1" dirty="0">
                <a:latin typeface="Helvetica"/>
                <a:cs typeface="Helvetica"/>
              </a:rPr>
              <a:t>Redacta un Extracto Atractivo e Interesante</a:t>
            </a:r>
          </a:p>
          <a:p>
            <a:pPr lvl="1">
              <a:buFont typeface="Wingdings" charset="2"/>
              <a:buChar char="ü"/>
            </a:pPr>
            <a:r>
              <a:rPr lang="es-ES" sz="2500" dirty="0">
                <a:latin typeface="Helvetica"/>
                <a:cs typeface="Helvetica"/>
              </a:rPr>
              <a:t>El extracto es la mejor opción que tienes para “crear interés” e incluso “expulsar” de tu perfil de </a:t>
            </a:r>
            <a:r>
              <a:rPr lang="es-ES" sz="2500" dirty="0" err="1">
                <a:latin typeface="Helvetica"/>
                <a:cs typeface="Helvetica"/>
              </a:rPr>
              <a:t>LinkedIn</a:t>
            </a:r>
            <a:r>
              <a:rPr lang="es-ES" sz="2500" dirty="0">
                <a:latin typeface="Helvetica"/>
                <a:cs typeface="Helvetica"/>
              </a:rPr>
              <a:t> al posible empleador, </a:t>
            </a:r>
            <a:r>
              <a:rPr lang="es-ES" sz="2500" dirty="0" err="1">
                <a:latin typeface="Helvetica"/>
                <a:cs typeface="Helvetica"/>
              </a:rPr>
              <a:t>etc</a:t>
            </a:r>
            <a:endParaRPr lang="es-ES" sz="2500" dirty="0">
              <a:latin typeface="Helvetica"/>
              <a:cs typeface="Helvetica"/>
            </a:endParaRPr>
          </a:p>
          <a:p>
            <a:pPr marL="457200" lvl="0" indent="-457200">
              <a:buFont typeface="+mj-lt"/>
              <a:buAutoNum type="arabicPeriod"/>
            </a:pPr>
            <a:r>
              <a:rPr lang="es-ES" sz="2500" b="1" dirty="0">
                <a:latin typeface="Helvetica"/>
                <a:cs typeface="Helvetica"/>
              </a:rPr>
              <a:t>Invita a Contactar Contigo</a:t>
            </a:r>
          </a:p>
          <a:p>
            <a:pPr lvl="1">
              <a:buFont typeface="Wingdings" charset="2"/>
              <a:buChar char="ü"/>
            </a:pPr>
            <a:r>
              <a:rPr lang="es-ES" sz="2500" dirty="0">
                <a:latin typeface="Helvetica"/>
                <a:cs typeface="Helvetica"/>
              </a:rPr>
              <a:t>Ahora que la gente sabe quién eres, qué haces y cómo puedes ayudarles, diles claramente qué hacer para contactarte.</a:t>
            </a:r>
          </a:p>
          <a:p>
            <a:endParaRPr lang="es-ES" dirty="0"/>
          </a:p>
        </p:txBody>
      </p:sp>
    </p:spTree>
    <p:extLst>
      <p:ext uri="{BB962C8B-B14F-4D97-AF65-F5344CB8AC3E}">
        <p14:creationId xmlns:p14="http://schemas.microsoft.com/office/powerpoint/2010/main" val="157907287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it-IT" altLang="it-IT" sz="2000" b="1" dirty="0">
                <a:solidFill>
                  <a:schemeClr val="bg1"/>
                </a:solidFill>
                <a:latin typeface="Helvetica" panose="020B0604020202020204" pitchFamily="34" charset="0"/>
                <a:cs typeface="Helvetica" panose="020B0604020202020204" pitchFamily="34" charset="0"/>
              </a:rPr>
              <a:t>HERRAMIENTAS DE PRESENTACIÓN</a:t>
            </a:r>
            <a:endParaRPr lang="es-ES_tradnl" sz="2000" b="1" noProof="1">
              <a:solidFill>
                <a:schemeClr val="bg1"/>
              </a:solidFill>
              <a:latin typeface="Helvetica"/>
              <a:cs typeface="Helvetica"/>
            </a:endParaRPr>
          </a:p>
        </p:txBody>
      </p:sp>
      <p:pic>
        <p:nvPicPr>
          <p:cNvPr id="3" name="Imagen 2" descr="Captura de pantalla 2016-11-02 a las 20.51.27.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79712" y="0"/>
            <a:ext cx="4964287" cy="6824588"/>
          </a:xfrm>
          <a:prstGeom prst="rect">
            <a:avLst/>
          </a:prstGeom>
        </p:spPr>
      </p:pic>
    </p:spTree>
    <p:extLst>
      <p:ext uri="{BB962C8B-B14F-4D97-AF65-F5344CB8AC3E}">
        <p14:creationId xmlns:p14="http://schemas.microsoft.com/office/powerpoint/2010/main" val="203347272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0" y="0"/>
            <a:ext cx="9144000" cy="6858000"/>
          </a:xfrm>
          <a:prstGeom prst="rect">
            <a:avLst/>
          </a:prstGeom>
        </p:spPr>
      </p:pic>
      <p:sp>
        <p:nvSpPr>
          <p:cNvPr id="2" name="Título 1"/>
          <p:cNvSpPr>
            <a:spLocks noGrp="1"/>
          </p:cNvSpPr>
          <p:nvPr>
            <p:ph type="title"/>
          </p:nvPr>
        </p:nvSpPr>
        <p:spPr/>
        <p:txBody>
          <a:bodyPr>
            <a:normAutofit/>
          </a:bodyPr>
          <a:lstStyle/>
          <a:p>
            <a:r>
              <a:rPr lang="it-IT" altLang="it-IT" sz="2000" b="1" dirty="0">
                <a:solidFill>
                  <a:schemeClr val="bg1"/>
                </a:solidFill>
                <a:latin typeface="Helvetica" panose="020B0604020202020204" pitchFamily="34" charset="0"/>
                <a:cs typeface="Helvetica" panose="020B0604020202020204" pitchFamily="34" charset="0"/>
              </a:rPr>
              <a:t>HERRAMIENTAS DE PRESENTACIÓN</a:t>
            </a:r>
            <a:endParaRPr lang="es-ES_tradnl" sz="2000" b="1" noProof="1">
              <a:solidFill>
                <a:schemeClr val="bg1"/>
              </a:solidFill>
              <a:latin typeface="Helvetica"/>
              <a:cs typeface="Helvetica"/>
            </a:endParaRPr>
          </a:p>
        </p:txBody>
      </p:sp>
      <p:pic>
        <p:nvPicPr>
          <p:cNvPr id="6" name="Imagen 5" descr="Captura de pantalla 2016-11-02 a las 21.13.04.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71800" y="3429000"/>
            <a:ext cx="3835400" cy="2032000"/>
          </a:xfrm>
          <a:prstGeom prst="rect">
            <a:avLst/>
          </a:prstGeom>
        </p:spPr>
      </p:pic>
    </p:spTree>
    <p:extLst>
      <p:ext uri="{BB962C8B-B14F-4D97-AF65-F5344CB8AC3E}">
        <p14:creationId xmlns:p14="http://schemas.microsoft.com/office/powerpoint/2010/main" val="45638834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0" y="0"/>
            <a:ext cx="9144000" cy="6858000"/>
          </a:xfrm>
          <a:prstGeom prst="rect">
            <a:avLst/>
          </a:prstGeom>
        </p:spPr>
      </p:pic>
      <p:sp>
        <p:nvSpPr>
          <p:cNvPr id="2" name="Título 1"/>
          <p:cNvSpPr>
            <a:spLocks noGrp="1"/>
          </p:cNvSpPr>
          <p:nvPr>
            <p:ph type="title"/>
          </p:nvPr>
        </p:nvSpPr>
        <p:spPr/>
        <p:txBody>
          <a:bodyPr>
            <a:normAutofit/>
          </a:bodyPr>
          <a:lstStyle/>
          <a:p>
            <a:r>
              <a:rPr lang="it-IT" altLang="it-IT" sz="2000" b="1" dirty="0">
                <a:solidFill>
                  <a:schemeClr val="bg1"/>
                </a:solidFill>
                <a:latin typeface="Helvetica" panose="020B0604020202020204" pitchFamily="34" charset="0"/>
                <a:cs typeface="Helvetica" panose="020B0604020202020204" pitchFamily="34" charset="0"/>
              </a:rPr>
              <a:t>HERRAMIENTAS DE PRESENTACIÓN</a:t>
            </a:r>
            <a:endParaRPr lang="es-ES_tradnl" sz="2000" b="1" noProof="1">
              <a:solidFill>
                <a:schemeClr val="bg1"/>
              </a:solidFill>
              <a:latin typeface="Helvetica"/>
              <a:cs typeface="Helvetica"/>
            </a:endParaRPr>
          </a:p>
        </p:txBody>
      </p:sp>
      <p:sp>
        <p:nvSpPr>
          <p:cNvPr id="8" name="Marcador de contenido 7"/>
          <p:cNvSpPr>
            <a:spLocks noGrp="1"/>
          </p:cNvSpPr>
          <p:nvPr>
            <p:ph idx="1"/>
          </p:nvPr>
        </p:nvSpPr>
        <p:spPr>
          <a:xfrm>
            <a:off x="251520" y="2348880"/>
            <a:ext cx="8435280" cy="4320480"/>
          </a:xfrm>
        </p:spPr>
        <p:txBody>
          <a:bodyPr>
            <a:normAutofit fontScale="32500" lnSpcReduction="20000"/>
          </a:bodyPr>
          <a:lstStyle/>
          <a:p>
            <a:pPr lvl="0"/>
            <a:r>
              <a:rPr lang="es-ES" sz="3700" b="1" dirty="0">
                <a:latin typeface="Helvetica"/>
                <a:cs typeface="Helvetica"/>
              </a:rPr>
              <a:t>Experiencia</a:t>
            </a:r>
          </a:p>
          <a:p>
            <a:pPr lvl="1"/>
            <a:r>
              <a:rPr lang="es-ES" sz="3700" dirty="0">
                <a:latin typeface="Helvetica"/>
                <a:cs typeface="Helvetica"/>
              </a:rPr>
              <a:t>Existe mucha gente con Titulaciones o Estudios similares por eso debes esforzarte en contarlo de forma única. Explica brevemente los proyectos en los que has trabajado, y sobretodo cuantifica el resultado de tus logros ya sea en cifras o porcentajes</a:t>
            </a:r>
            <a:r>
              <a:rPr lang="es-ES" sz="3700" dirty="0" smtClean="0">
                <a:latin typeface="Helvetica"/>
                <a:cs typeface="Helvetica"/>
              </a:rPr>
              <a:t>.</a:t>
            </a:r>
            <a:endParaRPr lang="es-ES" sz="3700" b="1" dirty="0">
              <a:latin typeface="Helvetica"/>
              <a:cs typeface="Helvetica"/>
            </a:endParaRPr>
          </a:p>
          <a:p>
            <a:pPr lvl="0"/>
            <a:r>
              <a:rPr lang="es-ES" sz="3700" b="1" dirty="0">
                <a:latin typeface="Helvetica"/>
                <a:cs typeface="Helvetica"/>
              </a:rPr>
              <a:t>Voluntariado o Causas Benéficas</a:t>
            </a:r>
          </a:p>
          <a:p>
            <a:pPr lvl="1"/>
            <a:r>
              <a:rPr lang="es-ES" sz="3700" dirty="0">
                <a:latin typeface="Helvetica"/>
                <a:cs typeface="Helvetica"/>
              </a:rPr>
              <a:t>Muchas empresas y seleccionadores de personal consideran que un profesional comprometido con una causa, vinculada a un área determinada, trabajará con más pasión y por tanto, tendrá mayores posibilidades para ser elegido</a:t>
            </a:r>
            <a:r>
              <a:rPr lang="es-ES" sz="3700" dirty="0" smtClean="0">
                <a:latin typeface="Helvetica"/>
                <a:cs typeface="Helvetica"/>
              </a:rPr>
              <a:t>.</a:t>
            </a:r>
            <a:endParaRPr lang="es-ES" sz="3700" dirty="0">
              <a:latin typeface="Helvetica"/>
              <a:cs typeface="Helvetica"/>
            </a:endParaRPr>
          </a:p>
          <a:p>
            <a:pPr lvl="0"/>
            <a:r>
              <a:rPr lang="es-ES" sz="3700" b="1" dirty="0">
                <a:latin typeface="Helvetica"/>
                <a:cs typeface="Helvetica"/>
              </a:rPr>
              <a:t>Certificados</a:t>
            </a:r>
          </a:p>
          <a:p>
            <a:pPr lvl="1"/>
            <a:r>
              <a:rPr lang="es-ES" sz="3700" dirty="0">
                <a:latin typeface="Helvetica"/>
                <a:cs typeface="Helvetica"/>
              </a:rPr>
              <a:t>Esta sección aporta un valor importante al perfil profesional puesto que acredita determinados conocimientos en ciertas materias a nivel experto.</a:t>
            </a:r>
          </a:p>
          <a:p>
            <a:pPr lvl="0"/>
            <a:r>
              <a:rPr lang="es-ES" sz="3700" b="1" dirty="0">
                <a:latin typeface="Helvetica"/>
                <a:cs typeface="Helvetica"/>
              </a:rPr>
              <a:t>Educación</a:t>
            </a:r>
          </a:p>
          <a:p>
            <a:pPr lvl="1"/>
            <a:r>
              <a:rPr lang="es-ES" sz="3700" dirty="0">
                <a:latin typeface="Helvetica"/>
                <a:cs typeface="Helvetica"/>
              </a:rPr>
              <a:t>Al igual que la sección Certificados, esta sección agrega valor añadido a tu perfil y oportunidades laborales. Selecciona las experiencias formativas más relevantes y si es posible, sube un archivo o enlace que esté relacionado.</a:t>
            </a:r>
          </a:p>
          <a:p>
            <a:pPr lvl="0"/>
            <a:r>
              <a:rPr lang="es-ES" sz="3700" b="1" dirty="0">
                <a:latin typeface="Helvetica"/>
                <a:cs typeface="Helvetica"/>
              </a:rPr>
              <a:t>Publicaciones, Idiomas, Reconocimientos y Premios…</a:t>
            </a:r>
          </a:p>
          <a:p>
            <a:pPr lvl="1"/>
            <a:r>
              <a:rPr lang="es-ES" sz="3700" dirty="0">
                <a:latin typeface="Helvetica"/>
                <a:cs typeface="Helvetica"/>
              </a:rPr>
              <a:t>Siempre para dar más valor a tu Perfil de </a:t>
            </a:r>
            <a:r>
              <a:rPr lang="es-ES" sz="3700" dirty="0" err="1">
                <a:latin typeface="Helvetica"/>
                <a:cs typeface="Helvetica"/>
              </a:rPr>
              <a:t>LinkedIn</a:t>
            </a:r>
            <a:r>
              <a:rPr lang="es-ES" sz="3700" dirty="0">
                <a:latin typeface="Helvetica"/>
                <a:cs typeface="Helvetica"/>
              </a:rPr>
              <a:t> puedes completar los siguientes apartados:</a:t>
            </a:r>
          </a:p>
          <a:p>
            <a:pPr lvl="2"/>
            <a:r>
              <a:rPr lang="es-ES" sz="3700" dirty="0">
                <a:latin typeface="Helvetica"/>
                <a:cs typeface="Helvetica"/>
              </a:rPr>
              <a:t>Publicaciones: Si escribes para alguna revista, periódico o cualquier otro medio digital (sea remunerado o no) puedes ponerlo en este apartado.</a:t>
            </a:r>
          </a:p>
          <a:p>
            <a:pPr lvl="2"/>
            <a:r>
              <a:rPr lang="es-ES" sz="3700" dirty="0">
                <a:latin typeface="Helvetica"/>
                <a:cs typeface="Helvetica"/>
              </a:rPr>
              <a:t>Idiomas: si aplica.</a:t>
            </a:r>
          </a:p>
          <a:p>
            <a:pPr lvl="2"/>
            <a:r>
              <a:rPr lang="es-ES" sz="3700" dirty="0">
                <a:latin typeface="Helvetica"/>
                <a:cs typeface="Helvetica"/>
              </a:rPr>
              <a:t>Proyectos: Puedes poner todos los proyectos en los que has trabajado o colaborado, y enlazarlos con las personas que trabajaste.</a:t>
            </a:r>
          </a:p>
          <a:p>
            <a:pPr lvl="2"/>
            <a:r>
              <a:rPr lang="es-ES" sz="3700" dirty="0">
                <a:latin typeface="Helvetica"/>
                <a:cs typeface="Helvetica"/>
              </a:rPr>
              <a:t>Intereses: En este apartado aprovecha a decir alguno de tus hobbies.</a:t>
            </a:r>
          </a:p>
          <a:p>
            <a:pPr lvl="2"/>
            <a:r>
              <a:rPr lang="es-ES" sz="3700" dirty="0">
                <a:latin typeface="Helvetica"/>
                <a:cs typeface="Helvetica"/>
              </a:rPr>
              <a:t>Recomendaciones: Las recomendaciones de superiores o clientes son las más valoradas.</a:t>
            </a:r>
          </a:p>
          <a:p>
            <a:endParaRPr lang="es-ES" dirty="0"/>
          </a:p>
        </p:txBody>
      </p:sp>
    </p:spTree>
    <p:extLst>
      <p:ext uri="{BB962C8B-B14F-4D97-AF65-F5344CB8AC3E}">
        <p14:creationId xmlns:p14="http://schemas.microsoft.com/office/powerpoint/2010/main" val="45463917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it-IT" altLang="it-IT" sz="2000" b="1" dirty="0">
                <a:solidFill>
                  <a:schemeClr val="bg1"/>
                </a:solidFill>
                <a:latin typeface="Helvetica" panose="020B0604020202020204" pitchFamily="34" charset="0"/>
                <a:cs typeface="Helvetica" panose="020B0604020202020204" pitchFamily="34" charset="0"/>
              </a:rPr>
              <a:t>HERRAMIENTAS DE PRESENTACIÓN</a:t>
            </a:r>
            <a:endParaRPr lang="es-ES_tradnl" sz="2000" b="1" noProof="1">
              <a:solidFill>
                <a:schemeClr val="bg1"/>
              </a:solidFill>
              <a:latin typeface="Helvetica"/>
              <a:cs typeface="Helvetica"/>
            </a:endParaRPr>
          </a:p>
        </p:txBody>
      </p:sp>
      <p:pic>
        <p:nvPicPr>
          <p:cNvPr id="5" name="Imagen 4" descr="optimizar-perfil-linkedin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27784" y="63555"/>
            <a:ext cx="3687420" cy="6667093"/>
          </a:xfrm>
          <a:prstGeom prst="rect">
            <a:avLst/>
          </a:prstGeom>
        </p:spPr>
      </p:pic>
    </p:spTree>
    <p:extLst>
      <p:ext uri="{BB962C8B-B14F-4D97-AF65-F5344CB8AC3E}">
        <p14:creationId xmlns:p14="http://schemas.microsoft.com/office/powerpoint/2010/main" val="367934986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0" y="0"/>
            <a:ext cx="9144000" cy="6858000"/>
          </a:xfrm>
          <a:prstGeom prst="rect">
            <a:avLst/>
          </a:prstGeom>
        </p:spPr>
      </p:pic>
      <p:sp>
        <p:nvSpPr>
          <p:cNvPr id="3" name="Marcador de contenido 2"/>
          <p:cNvSpPr>
            <a:spLocks noGrp="1"/>
          </p:cNvSpPr>
          <p:nvPr>
            <p:ph idx="1"/>
          </p:nvPr>
        </p:nvSpPr>
        <p:spPr>
          <a:xfrm>
            <a:off x="457200" y="2514600"/>
            <a:ext cx="8229600" cy="3848386"/>
          </a:xfrm>
        </p:spPr>
        <p:txBody>
          <a:bodyPr>
            <a:normAutofit/>
          </a:bodyPr>
          <a:lstStyle/>
          <a:p>
            <a:pPr>
              <a:buNone/>
            </a:pPr>
            <a:endParaRPr lang="it-IT" sz="1600" dirty="0" smtClean="0"/>
          </a:p>
          <a:p>
            <a:pPr>
              <a:buNone/>
            </a:pPr>
            <a:endParaRPr lang="en-US" sz="1600" dirty="0">
              <a:latin typeface="Helvetica" panose="020B0604020202020204" pitchFamily="34" charset="0"/>
              <a:cs typeface="Helvetica" panose="020B0604020202020204" pitchFamily="34" charset="0"/>
            </a:endParaRPr>
          </a:p>
        </p:txBody>
      </p:sp>
      <p:sp>
        <p:nvSpPr>
          <p:cNvPr id="2" name="Título 1"/>
          <p:cNvSpPr>
            <a:spLocks noGrp="1"/>
          </p:cNvSpPr>
          <p:nvPr>
            <p:ph type="title"/>
          </p:nvPr>
        </p:nvSpPr>
        <p:spPr>
          <a:xfrm>
            <a:off x="251520" y="274637"/>
            <a:ext cx="8435280" cy="1508125"/>
          </a:xfrm>
        </p:spPr>
        <p:txBody>
          <a:bodyPr>
            <a:normAutofit/>
          </a:bodyPr>
          <a:lstStyle/>
          <a:p>
            <a:r>
              <a:rPr lang="it-IT" altLang="it-IT" sz="2000" b="1" dirty="0" smtClean="0">
                <a:solidFill>
                  <a:schemeClr val="bg1"/>
                </a:solidFill>
              </a:rPr>
              <a:t>SELF BRANDING </a:t>
            </a:r>
            <a:r>
              <a:rPr lang="mr-IN" altLang="it-IT" sz="2000" b="1" dirty="0" smtClean="0">
                <a:solidFill>
                  <a:schemeClr val="bg1"/>
                </a:solidFill>
              </a:rPr>
              <a:t>–</a:t>
            </a:r>
            <a:r>
              <a:rPr lang="it-IT" altLang="it-IT" sz="2000" b="1" dirty="0" smtClean="0">
                <a:solidFill>
                  <a:schemeClr val="bg1"/>
                </a:solidFill>
              </a:rPr>
              <a:t> MARCA PERSONAL</a:t>
            </a:r>
            <a:endParaRPr lang="it-IT" altLang="it-IT" sz="2000" b="1" dirty="0">
              <a:solidFill>
                <a:schemeClr val="bg1"/>
              </a:solidFill>
            </a:endParaRPr>
          </a:p>
        </p:txBody>
      </p:sp>
      <p:sp>
        <p:nvSpPr>
          <p:cNvPr id="9" name="Rectángulo 8"/>
          <p:cNvSpPr/>
          <p:nvPr/>
        </p:nvSpPr>
        <p:spPr>
          <a:xfrm>
            <a:off x="395536" y="2333684"/>
            <a:ext cx="8496944" cy="3970318"/>
          </a:xfrm>
          <a:prstGeom prst="rect">
            <a:avLst/>
          </a:prstGeom>
        </p:spPr>
        <p:txBody>
          <a:bodyPr wrap="square">
            <a:spAutoFit/>
          </a:bodyPr>
          <a:lstStyle/>
          <a:p>
            <a:r>
              <a:rPr lang="es-ES" dirty="0"/>
              <a:t>Personal </a:t>
            </a:r>
            <a:r>
              <a:rPr lang="es-ES" dirty="0" err="1"/>
              <a:t>Branding</a:t>
            </a:r>
            <a:r>
              <a:rPr lang="es-ES" dirty="0"/>
              <a:t> o Marca Personal es un concepto de desarrollo personal que consiste en ver al individuo como marca, de igual forma que se entienden la marcas comerciales. La huella o el sello que deja alguien en la persona que lo percibe. Por lo que esta entidad debe desarrollarse, fomentarse, transmitirse, cuidarse… a fin de lograr el mayor éxito posible. </a:t>
            </a:r>
            <a:endParaRPr lang="es-ES" dirty="0" smtClean="0"/>
          </a:p>
          <a:p>
            <a:endParaRPr lang="es-ES" dirty="0" smtClean="0"/>
          </a:p>
          <a:p>
            <a:r>
              <a:rPr lang="es-ES" dirty="0" smtClean="0"/>
              <a:t>El </a:t>
            </a:r>
            <a:r>
              <a:rPr lang="es-ES" dirty="0"/>
              <a:t>término de Marca Personal surgió como una técnica de búsqueda de empleo. Te presentas como una entidad relevante a fin de mostrar al público objetivo tus habilidades para lograr un fin, que en este caso sería encontrar un empleo. Con el paso del tiempo el concepto de Personal </a:t>
            </a:r>
            <a:r>
              <a:rPr lang="es-ES" dirty="0" err="1" smtClean="0"/>
              <a:t>Branding</a:t>
            </a:r>
            <a:r>
              <a:rPr lang="es-ES" dirty="0" smtClean="0"/>
              <a:t> </a:t>
            </a:r>
            <a:r>
              <a:rPr lang="es-ES" dirty="0"/>
              <a:t>ha ido creciendo y </a:t>
            </a:r>
            <a:r>
              <a:rPr lang="es-ES" dirty="0" smtClean="0"/>
              <a:t>evolucionando, </a:t>
            </a:r>
            <a:r>
              <a:rPr lang="es-ES" dirty="0"/>
              <a:t>siendo la Web 2.0 el caldo de cultivo perfecto para que crezca la criatura. </a:t>
            </a:r>
            <a:endParaRPr lang="es-ES" dirty="0" smtClean="0"/>
          </a:p>
          <a:p>
            <a:endParaRPr lang="es-ES" dirty="0" smtClean="0"/>
          </a:p>
          <a:p>
            <a:r>
              <a:rPr lang="es-ES" dirty="0" smtClean="0"/>
              <a:t>Las </a:t>
            </a:r>
            <a:r>
              <a:rPr lang="es-ES" dirty="0"/>
              <a:t>redes sociales son sin duda uno de los lugares idóneos en los que desarrollar tu marca personal. </a:t>
            </a:r>
          </a:p>
        </p:txBody>
      </p:sp>
    </p:spTree>
    <p:extLst>
      <p:ext uri="{BB962C8B-B14F-4D97-AF65-F5344CB8AC3E}">
        <p14:creationId xmlns:p14="http://schemas.microsoft.com/office/powerpoint/2010/main" val="2783043495"/>
      </p:ext>
    </p:extLst>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it-IT" altLang="it-IT" sz="2000" b="1" dirty="0">
                <a:solidFill>
                  <a:schemeClr val="bg1"/>
                </a:solidFill>
                <a:latin typeface="Helvetica" panose="020B0604020202020204" pitchFamily="34" charset="0"/>
                <a:cs typeface="Helvetica" panose="020B0604020202020204" pitchFamily="34" charset="0"/>
              </a:rPr>
              <a:t>HERRAMIENTAS DE PRESENTACIÓN</a:t>
            </a:r>
            <a:endParaRPr lang="es-ES_tradnl" sz="2000" b="1" noProof="1">
              <a:solidFill>
                <a:schemeClr val="bg1"/>
              </a:solidFill>
              <a:latin typeface="Helvetica"/>
              <a:cs typeface="Helvetica"/>
            </a:endParaRPr>
          </a:p>
        </p:txBody>
      </p:sp>
      <p:pic>
        <p:nvPicPr>
          <p:cNvPr id="5" name="Imagen 4" descr="aptitude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0700" y="1143000"/>
            <a:ext cx="8096250" cy="4572000"/>
          </a:xfrm>
          <a:prstGeom prst="rect">
            <a:avLst/>
          </a:prstGeom>
        </p:spPr>
      </p:pic>
    </p:spTree>
    <p:extLst>
      <p:ext uri="{BB962C8B-B14F-4D97-AF65-F5344CB8AC3E}">
        <p14:creationId xmlns:p14="http://schemas.microsoft.com/office/powerpoint/2010/main" val="82055018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it-IT" altLang="it-IT" sz="2000" b="1" dirty="0">
                <a:solidFill>
                  <a:schemeClr val="bg1"/>
                </a:solidFill>
                <a:latin typeface="Helvetica" panose="020B0604020202020204" pitchFamily="34" charset="0"/>
                <a:cs typeface="Helvetica" panose="020B0604020202020204" pitchFamily="34" charset="0"/>
              </a:rPr>
              <a:t>HERRAMIENTAS DE PRESENTACIÓN</a:t>
            </a:r>
            <a:endParaRPr lang="es-ES_tradnl" sz="2000" b="1" noProof="1">
              <a:solidFill>
                <a:schemeClr val="bg1"/>
              </a:solidFill>
              <a:latin typeface="Helvetica"/>
              <a:cs typeface="Helvetica"/>
            </a:endParaRPr>
          </a:p>
        </p:txBody>
      </p:sp>
      <p:pic>
        <p:nvPicPr>
          <p:cNvPr id="4" name="Imagen 3"/>
          <p:cNvPicPr>
            <a:picLocks noChangeAspect="1"/>
          </p:cNvPicPr>
          <p:nvPr/>
        </p:nvPicPr>
        <p:blipFill>
          <a:blip r:embed="rId2"/>
          <a:stretch>
            <a:fillRect/>
          </a:stretch>
        </p:blipFill>
        <p:spPr>
          <a:xfrm>
            <a:off x="495300" y="1155700"/>
            <a:ext cx="8153400" cy="4546600"/>
          </a:xfrm>
          <a:prstGeom prst="rect">
            <a:avLst/>
          </a:prstGeom>
        </p:spPr>
      </p:pic>
    </p:spTree>
    <p:extLst>
      <p:ext uri="{BB962C8B-B14F-4D97-AF65-F5344CB8AC3E}">
        <p14:creationId xmlns:p14="http://schemas.microsoft.com/office/powerpoint/2010/main" val="4323083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it-IT" altLang="it-IT" sz="2000" b="1" dirty="0">
                <a:solidFill>
                  <a:schemeClr val="bg1"/>
                </a:solidFill>
                <a:latin typeface="Helvetica" panose="020B0604020202020204" pitchFamily="34" charset="0"/>
                <a:cs typeface="Helvetica" panose="020B0604020202020204" pitchFamily="34" charset="0"/>
              </a:rPr>
              <a:t>HERRAMIENTAS DE PRESENTACIÓN</a:t>
            </a:r>
            <a:endParaRPr lang="es-ES_tradnl" sz="2000" b="1" noProof="1">
              <a:solidFill>
                <a:schemeClr val="bg1"/>
              </a:solidFill>
              <a:latin typeface="Helvetica"/>
              <a:cs typeface="Helvetica"/>
            </a:endParaRPr>
          </a:p>
        </p:txBody>
      </p:sp>
      <p:pic>
        <p:nvPicPr>
          <p:cNvPr id="3" name="Imagen 2" descr="Captura de pantalla 2016-11-02 a las 21.28.53.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723900"/>
            <a:ext cx="8229600" cy="5397500"/>
          </a:xfrm>
          <a:prstGeom prst="rect">
            <a:avLst/>
          </a:prstGeom>
        </p:spPr>
      </p:pic>
    </p:spTree>
    <p:extLst>
      <p:ext uri="{BB962C8B-B14F-4D97-AF65-F5344CB8AC3E}">
        <p14:creationId xmlns:p14="http://schemas.microsoft.com/office/powerpoint/2010/main" val="87016338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0" y="0"/>
            <a:ext cx="9144000" cy="6858000"/>
          </a:xfrm>
          <a:prstGeom prst="rect">
            <a:avLst/>
          </a:prstGeom>
        </p:spPr>
      </p:pic>
      <p:sp>
        <p:nvSpPr>
          <p:cNvPr id="2" name="Título 1"/>
          <p:cNvSpPr>
            <a:spLocks noGrp="1"/>
          </p:cNvSpPr>
          <p:nvPr>
            <p:ph type="title"/>
          </p:nvPr>
        </p:nvSpPr>
        <p:spPr/>
        <p:txBody>
          <a:bodyPr>
            <a:normAutofit/>
          </a:bodyPr>
          <a:lstStyle/>
          <a:p>
            <a:r>
              <a:rPr lang="it-IT" altLang="it-IT" sz="2000" b="1" dirty="0">
                <a:solidFill>
                  <a:schemeClr val="bg1"/>
                </a:solidFill>
                <a:latin typeface="Helvetica" panose="020B0604020202020204" pitchFamily="34" charset="0"/>
                <a:cs typeface="Helvetica" panose="020B0604020202020204" pitchFamily="34" charset="0"/>
              </a:rPr>
              <a:t>HERRAMIENTAS DE PRESENTACIÓN</a:t>
            </a:r>
            <a:endParaRPr lang="es-ES_tradnl" sz="2000" b="1" noProof="1">
              <a:solidFill>
                <a:schemeClr val="bg1"/>
              </a:solidFill>
              <a:latin typeface="Helvetica"/>
              <a:cs typeface="Helvetica"/>
            </a:endParaRPr>
          </a:p>
        </p:txBody>
      </p:sp>
      <p:pic>
        <p:nvPicPr>
          <p:cNvPr id="5" name="Imagen 4"/>
          <p:cNvPicPr>
            <a:picLocks noChangeAspect="1"/>
          </p:cNvPicPr>
          <p:nvPr/>
        </p:nvPicPr>
        <p:blipFill>
          <a:blip r:embed="rId3"/>
          <a:stretch>
            <a:fillRect/>
          </a:stretch>
        </p:blipFill>
        <p:spPr>
          <a:xfrm>
            <a:off x="419100" y="2276872"/>
            <a:ext cx="8267700" cy="4557266"/>
          </a:xfrm>
          <a:prstGeom prst="rect">
            <a:avLst/>
          </a:prstGeom>
        </p:spPr>
      </p:pic>
      <p:sp>
        <p:nvSpPr>
          <p:cNvPr id="6" name="Rectángulo 5"/>
          <p:cNvSpPr/>
          <p:nvPr/>
        </p:nvSpPr>
        <p:spPr>
          <a:xfrm>
            <a:off x="3203848" y="2492896"/>
            <a:ext cx="2448272" cy="360040"/>
          </a:xfrm>
          <a:prstGeom prst="rect">
            <a:avLst/>
          </a:prstGeom>
          <a:solidFill>
            <a:srgbClr val="1FE2E3"/>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7" name="Rectángulo 6"/>
          <p:cNvSpPr/>
          <p:nvPr/>
        </p:nvSpPr>
        <p:spPr>
          <a:xfrm>
            <a:off x="419100" y="2492896"/>
            <a:ext cx="2568724" cy="2520280"/>
          </a:xfrm>
          <a:prstGeom prst="rect">
            <a:avLst/>
          </a:prstGeom>
          <a:solidFill>
            <a:srgbClr val="1FE2E3"/>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8" name="Rectángulo 7"/>
          <p:cNvSpPr/>
          <p:nvPr/>
        </p:nvSpPr>
        <p:spPr>
          <a:xfrm>
            <a:off x="2195736" y="6404272"/>
            <a:ext cx="1224136" cy="216024"/>
          </a:xfrm>
          <a:prstGeom prst="rect">
            <a:avLst/>
          </a:prstGeom>
          <a:solidFill>
            <a:srgbClr val="1FE2E3"/>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1747910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it-IT" altLang="it-IT" sz="2000" b="1" dirty="0">
                <a:solidFill>
                  <a:schemeClr val="bg1"/>
                </a:solidFill>
                <a:latin typeface="Helvetica" panose="020B0604020202020204" pitchFamily="34" charset="0"/>
                <a:cs typeface="Helvetica" panose="020B0604020202020204" pitchFamily="34" charset="0"/>
              </a:rPr>
              <a:t>HERRAMIENTAS DE PRESENTACIÓN</a:t>
            </a:r>
            <a:endParaRPr lang="es-ES_tradnl" sz="2000" b="1" noProof="1">
              <a:solidFill>
                <a:schemeClr val="bg1"/>
              </a:solidFill>
              <a:latin typeface="Helvetica"/>
              <a:cs typeface="Helvetica"/>
            </a:endParaRPr>
          </a:p>
        </p:txBody>
      </p:sp>
      <p:pic>
        <p:nvPicPr>
          <p:cNvPr id="3" name="Imagen 2"/>
          <p:cNvPicPr>
            <a:picLocks noChangeAspect="1"/>
          </p:cNvPicPr>
          <p:nvPr/>
        </p:nvPicPr>
        <p:blipFill>
          <a:blip r:embed="rId2"/>
          <a:stretch>
            <a:fillRect/>
          </a:stretch>
        </p:blipFill>
        <p:spPr>
          <a:xfrm>
            <a:off x="1511300" y="0"/>
            <a:ext cx="6105293" cy="6858000"/>
          </a:xfrm>
          <a:prstGeom prst="rect">
            <a:avLst/>
          </a:prstGeom>
        </p:spPr>
      </p:pic>
    </p:spTree>
    <p:extLst>
      <p:ext uri="{BB962C8B-B14F-4D97-AF65-F5344CB8AC3E}">
        <p14:creationId xmlns:p14="http://schemas.microsoft.com/office/powerpoint/2010/main" val="372684034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pic>
        <p:nvPicPr>
          <p:cNvPr id="301" name="Shape 301"/>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302" name="Shape 302"/>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lvl="0">
              <a:spcBef>
                <a:spcPts val="0"/>
              </a:spcBef>
              <a:buClr>
                <a:schemeClr val="lt1"/>
              </a:buClr>
              <a:buSzPct val="25000"/>
            </a:pPr>
            <a:r>
              <a:rPr lang="it-IT" altLang="it-IT" sz="2000" b="1" dirty="0">
                <a:solidFill>
                  <a:schemeClr val="bg1"/>
                </a:solidFill>
                <a:latin typeface="Helvetica" panose="020B0604020202020204" pitchFamily="34" charset="0"/>
                <a:cs typeface="Helvetica" panose="020B0604020202020204" pitchFamily="34" charset="0"/>
              </a:rPr>
              <a:t>COMUNICACIÓN EN REDES SOCIALES</a:t>
            </a:r>
            <a:endParaRPr lang="en-US" sz="1000" b="1" i="0" u="none" strike="noStrike" cap="none" dirty="0">
              <a:solidFill>
                <a:schemeClr val="lt1"/>
              </a:solidFill>
              <a:latin typeface="Helvetica Neue"/>
              <a:ea typeface="Helvetica Neue"/>
              <a:cs typeface="Helvetica Neue"/>
              <a:sym typeface="Helvetica Neue"/>
            </a:endParaRPr>
          </a:p>
        </p:txBody>
      </p:sp>
      <p:sp>
        <p:nvSpPr>
          <p:cNvPr id="303" name="Shape 303"/>
          <p:cNvSpPr/>
          <p:nvPr/>
        </p:nvSpPr>
        <p:spPr>
          <a:xfrm>
            <a:off x="3779912" y="6093296"/>
            <a:ext cx="1296143" cy="159459"/>
          </a:xfrm>
          <a:prstGeom prst="rect">
            <a:avLst/>
          </a:prstGeom>
          <a:solidFill>
            <a:schemeClr val="lt1"/>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304" name="Shape 304"/>
          <p:cNvSpPr txBox="1"/>
          <p:nvPr/>
        </p:nvSpPr>
        <p:spPr>
          <a:xfrm>
            <a:off x="160153" y="2236981"/>
            <a:ext cx="7076143" cy="399930"/>
          </a:xfrm>
          <a:prstGeom prst="rect">
            <a:avLst/>
          </a:prstGeom>
          <a:noFill/>
          <a:ln>
            <a:noFill/>
          </a:ln>
        </p:spPr>
        <p:txBody>
          <a:bodyPr lIns="91425" tIns="45700" rIns="91425" bIns="45700" anchor="ctr" anchorCtr="0">
            <a:noAutofit/>
          </a:bodyPr>
          <a:lstStyle/>
          <a:p>
            <a:pPr marL="0" marR="0" lvl="0" indent="0" algn="l" rtl="0">
              <a:spcBef>
                <a:spcPts val="0"/>
              </a:spcBef>
              <a:buClr>
                <a:schemeClr val="dk1"/>
              </a:buClr>
              <a:buSzPct val="25000"/>
              <a:buFont typeface="Helvetica Neue"/>
              <a:buNone/>
            </a:pPr>
            <a:r>
              <a:rPr lang="en-US" sz="2000" b="1" dirty="0" err="1" smtClean="0">
                <a:solidFill>
                  <a:schemeClr val="dk1"/>
                </a:solidFill>
                <a:latin typeface="Helvetica Neue"/>
                <a:ea typeface="Helvetica Neue"/>
                <a:cs typeface="Helvetica Neue"/>
                <a:sym typeface="Helvetica Neue"/>
              </a:rPr>
              <a:t>Consejos</a:t>
            </a:r>
            <a:r>
              <a:rPr lang="en-US" sz="2000" b="1" dirty="0" smtClean="0">
                <a:solidFill>
                  <a:schemeClr val="dk1"/>
                </a:solidFill>
                <a:latin typeface="Helvetica Neue"/>
                <a:ea typeface="Helvetica Neue"/>
                <a:cs typeface="Helvetica Neue"/>
                <a:sym typeface="Helvetica Neue"/>
              </a:rPr>
              <a:t> </a:t>
            </a:r>
            <a:r>
              <a:rPr lang="en-US" sz="2000" b="1" dirty="0" err="1" smtClean="0">
                <a:solidFill>
                  <a:schemeClr val="dk1"/>
                </a:solidFill>
                <a:latin typeface="Helvetica Neue"/>
                <a:ea typeface="Helvetica Neue"/>
                <a:cs typeface="Helvetica Neue"/>
                <a:sym typeface="Helvetica Neue"/>
              </a:rPr>
              <a:t>generales</a:t>
            </a:r>
            <a:r>
              <a:rPr lang="en-US" sz="2000" b="1" dirty="0" smtClean="0">
                <a:solidFill>
                  <a:schemeClr val="dk1"/>
                </a:solidFill>
                <a:latin typeface="Helvetica Neue"/>
                <a:ea typeface="Helvetica Neue"/>
                <a:cs typeface="Helvetica Neue"/>
                <a:sym typeface="Helvetica Neue"/>
              </a:rPr>
              <a:t>.</a:t>
            </a:r>
            <a:endParaRPr lang="en-US" sz="2000" b="1" dirty="0">
              <a:solidFill>
                <a:schemeClr val="dk1"/>
              </a:solidFill>
              <a:latin typeface="Helvetica Neue"/>
              <a:ea typeface="Helvetica Neue"/>
              <a:cs typeface="Helvetica Neue"/>
              <a:sym typeface="Helvetica Neue"/>
            </a:endParaRPr>
          </a:p>
        </p:txBody>
      </p:sp>
      <p:sp>
        <p:nvSpPr>
          <p:cNvPr id="305" name="Shape 305"/>
          <p:cNvSpPr/>
          <p:nvPr/>
        </p:nvSpPr>
        <p:spPr>
          <a:xfrm>
            <a:off x="188008" y="2708919"/>
            <a:ext cx="8568951" cy="1600437"/>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400" dirty="0" err="1" smtClean="0">
                <a:solidFill>
                  <a:schemeClr val="dk1"/>
                </a:solidFill>
                <a:latin typeface="Helvetica"/>
                <a:ea typeface="Calibri"/>
                <a:cs typeface="Helvetica"/>
                <a:sym typeface="Calibri"/>
              </a:rPr>
              <a:t>Es</a:t>
            </a:r>
            <a:r>
              <a:rPr lang="en-US" sz="1400" dirty="0" smtClean="0">
                <a:solidFill>
                  <a:schemeClr val="dk1"/>
                </a:solidFill>
                <a:latin typeface="Helvetica"/>
                <a:ea typeface="Calibri"/>
                <a:cs typeface="Helvetica"/>
                <a:sym typeface="Calibri"/>
              </a:rPr>
              <a:t> crucial no </a:t>
            </a:r>
            <a:r>
              <a:rPr lang="en-US" sz="1400" dirty="0" err="1" smtClean="0">
                <a:solidFill>
                  <a:schemeClr val="dk1"/>
                </a:solidFill>
                <a:latin typeface="Helvetica"/>
                <a:ea typeface="Calibri"/>
                <a:cs typeface="Helvetica"/>
                <a:sym typeface="Calibri"/>
              </a:rPr>
              <a:t>saturarte</a:t>
            </a:r>
            <a:r>
              <a:rPr lang="en-US" sz="1400" dirty="0" smtClean="0">
                <a:solidFill>
                  <a:schemeClr val="dk1"/>
                </a:solidFill>
                <a:latin typeface="Helvetica"/>
                <a:ea typeface="Calibri"/>
                <a:cs typeface="Helvetica"/>
                <a:sym typeface="Calibri"/>
              </a:rPr>
              <a:t> con </a:t>
            </a:r>
            <a:r>
              <a:rPr lang="en-US" sz="1400" dirty="0" err="1" smtClean="0">
                <a:solidFill>
                  <a:schemeClr val="dk1"/>
                </a:solidFill>
                <a:latin typeface="Helvetica"/>
                <a:ea typeface="Calibri"/>
                <a:cs typeface="Helvetica"/>
                <a:sym typeface="Calibri"/>
              </a:rPr>
              <a:t>demasiadas</a:t>
            </a:r>
            <a:r>
              <a:rPr lang="en-US" sz="1400" dirty="0" smtClean="0">
                <a:solidFill>
                  <a:schemeClr val="dk1"/>
                </a:solidFill>
                <a:latin typeface="Helvetica"/>
                <a:ea typeface="Calibri"/>
                <a:cs typeface="Helvetica"/>
                <a:sym typeface="Calibri"/>
              </a:rPr>
              <a:t> </a:t>
            </a:r>
            <a:r>
              <a:rPr lang="en-US" sz="1400" dirty="0" err="1" smtClean="0">
                <a:solidFill>
                  <a:schemeClr val="dk1"/>
                </a:solidFill>
                <a:latin typeface="Helvetica"/>
                <a:ea typeface="Calibri"/>
                <a:cs typeface="Helvetica"/>
                <a:sym typeface="Calibri"/>
              </a:rPr>
              <a:t>redes</a:t>
            </a:r>
            <a:r>
              <a:rPr lang="en-US" sz="1400" dirty="0" smtClean="0">
                <a:solidFill>
                  <a:schemeClr val="dk1"/>
                </a:solidFill>
                <a:latin typeface="Helvetica"/>
                <a:ea typeface="Calibri"/>
                <a:cs typeface="Helvetica"/>
                <a:sym typeface="Calibri"/>
              </a:rPr>
              <a:t> </a:t>
            </a:r>
            <a:r>
              <a:rPr lang="en-US" sz="1400" dirty="0" err="1" smtClean="0">
                <a:solidFill>
                  <a:schemeClr val="dk1"/>
                </a:solidFill>
                <a:latin typeface="Helvetica"/>
                <a:ea typeface="Calibri"/>
                <a:cs typeface="Helvetica"/>
                <a:sym typeface="Calibri"/>
              </a:rPr>
              <a:t>sociales</a:t>
            </a:r>
            <a:r>
              <a:rPr lang="en-US" sz="1400" dirty="0" smtClean="0">
                <a:solidFill>
                  <a:schemeClr val="dk1"/>
                </a:solidFill>
                <a:latin typeface="Helvetica"/>
                <a:ea typeface="Calibri"/>
                <a:cs typeface="Helvetica"/>
                <a:sym typeface="Calibri"/>
              </a:rPr>
              <a:t>, </a:t>
            </a:r>
            <a:r>
              <a:rPr lang="en-US" sz="1400" dirty="0" err="1" smtClean="0">
                <a:solidFill>
                  <a:schemeClr val="dk1"/>
                </a:solidFill>
                <a:latin typeface="Helvetica"/>
                <a:ea typeface="Calibri"/>
                <a:cs typeface="Helvetica"/>
                <a:sym typeface="Calibri"/>
              </a:rPr>
              <a:t>ya</a:t>
            </a:r>
            <a:r>
              <a:rPr lang="en-US" sz="1400" dirty="0" smtClean="0">
                <a:solidFill>
                  <a:schemeClr val="dk1"/>
                </a:solidFill>
                <a:latin typeface="Helvetica"/>
                <a:ea typeface="Calibri"/>
                <a:cs typeface="Helvetica"/>
                <a:sym typeface="Calibri"/>
              </a:rPr>
              <a:t> </a:t>
            </a:r>
            <a:r>
              <a:rPr lang="en-US" sz="1400" dirty="0" err="1" smtClean="0">
                <a:solidFill>
                  <a:schemeClr val="dk1"/>
                </a:solidFill>
                <a:latin typeface="Helvetica"/>
                <a:ea typeface="Calibri"/>
                <a:cs typeface="Helvetica"/>
                <a:sym typeface="Calibri"/>
              </a:rPr>
              <a:t>que</a:t>
            </a:r>
            <a:r>
              <a:rPr lang="en-US" sz="1400" dirty="0" smtClean="0">
                <a:solidFill>
                  <a:schemeClr val="dk1"/>
                </a:solidFill>
                <a:latin typeface="Helvetica"/>
                <a:ea typeface="Calibri"/>
                <a:cs typeface="Helvetica"/>
                <a:sym typeface="Calibri"/>
              </a:rPr>
              <a:t> </a:t>
            </a:r>
            <a:r>
              <a:rPr lang="en-US" sz="1400" dirty="0" err="1" smtClean="0">
                <a:solidFill>
                  <a:schemeClr val="dk1"/>
                </a:solidFill>
                <a:latin typeface="Helvetica"/>
                <a:ea typeface="Calibri"/>
                <a:cs typeface="Helvetica"/>
                <a:sym typeface="Calibri"/>
              </a:rPr>
              <a:t>será</a:t>
            </a:r>
            <a:r>
              <a:rPr lang="en-US" sz="1400" dirty="0" smtClean="0">
                <a:solidFill>
                  <a:schemeClr val="dk1"/>
                </a:solidFill>
                <a:latin typeface="Helvetica"/>
                <a:ea typeface="Calibri"/>
                <a:cs typeface="Helvetica"/>
                <a:sym typeface="Calibri"/>
              </a:rPr>
              <a:t> mucho </a:t>
            </a:r>
            <a:r>
              <a:rPr lang="en-US" sz="1400" dirty="0" err="1" smtClean="0">
                <a:solidFill>
                  <a:schemeClr val="dk1"/>
                </a:solidFill>
                <a:latin typeface="Helvetica"/>
                <a:ea typeface="Calibri"/>
                <a:cs typeface="Helvetica"/>
                <a:sym typeface="Calibri"/>
              </a:rPr>
              <a:t>más</a:t>
            </a:r>
            <a:r>
              <a:rPr lang="en-US" sz="1400" dirty="0" smtClean="0">
                <a:solidFill>
                  <a:schemeClr val="dk1"/>
                </a:solidFill>
                <a:latin typeface="Helvetica"/>
                <a:ea typeface="Calibri"/>
                <a:cs typeface="Helvetica"/>
                <a:sym typeface="Calibri"/>
              </a:rPr>
              <a:t> </a:t>
            </a:r>
            <a:r>
              <a:rPr lang="en-US" sz="1400" dirty="0" err="1" smtClean="0">
                <a:solidFill>
                  <a:schemeClr val="dk1"/>
                </a:solidFill>
                <a:latin typeface="Helvetica"/>
                <a:ea typeface="Calibri"/>
                <a:cs typeface="Helvetica"/>
                <a:sym typeface="Calibri"/>
              </a:rPr>
              <a:t>dificil</a:t>
            </a:r>
            <a:r>
              <a:rPr lang="en-US" sz="1400" dirty="0" smtClean="0">
                <a:solidFill>
                  <a:schemeClr val="dk1"/>
                </a:solidFill>
                <a:latin typeface="Helvetica"/>
                <a:ea typeface="Calibri"/>
                <a:cs typeface="Helvetica"/>
                <a:sym typeface="Calibri"/>
              </a:rPr>
              <a:t> </a:t>
            </a:r>
            <a:r>
              <a:rPr lang="en-US" sz="1400" dirty="0" err="1" smtClean="0">
                <a:solidFill>
                  <a:schemeClr val="dk1"/>
                </a:solidFill>
                <a:latin typeface="Helvetica"/>
                <a:ea typeface="Calibri"/>
                <a:cs typeface="Helvetica"/>
                <a:sym typeface="Calibri"/>
              </a:rPr>
              <a:t>controlarlas</a:t>
            </a:r>
            <a:r>
              <a:rPr lang="en-US" sz="1400" dirty="0" smtClean="0">
                <a:solidFill>
                  <a:schemeClr val="dk1"/>
                </a:solidFill>
                <a:latin typeface="Helvetica"/>
                <a:ea typeface="Calibri"/>
                <a:cs typeface="Helvetica"/>
                <a:sym typeface="Calibri"/>
              </a:rPr>
              <a:t>. </a:t>
            </a:r>
            <a:r>
              <a:rPr lang="en-US" sz="1400" dirty="0" err="1" smtClean="0">
                <a:solidFill>
                  <a:schemeClr val="dk1"/>
                </a:solidFill>
                <a:latin typeface="Helvetica"/>
                <a:ea typeface="Calibri"/>
                <a:cs typeface="Helvetica"/>
                <a:sym typeface="Calibri"/>
              </a:rPr>
              <a:t>Es</a:t>
            </a:r>
            <a:r>
              <a:rPr lang="en-US" sz="1400" dirty="0" smtClean="0">
                <a:solidFill>
                  <a:schemeClr val="dk1"/>
                </a:solidFill>
                <a:latin typeface="Helvetica"/>
                <a:ea typeface="Calibri"/>
                <a:cs typeface="Helvetica"/>
                <a:sym typeface="Calibri"/>
              </a:rPr>
              <a:t> mucho </a:t>
            </a:r>
            <a:r>
              <a:rPr lang="en-US" sz="1400" dirty="0" err="1" smtClean="0">
                <a:solidFill>
                  <a:schemeClr val="dk1"/>
                </a:solidFill>
                <a:latin typeface="Helvetica"/>
                <a:ea typeface="Calibri"/>
                <a:cs typeface="Helvetica"/>
                <a:sym typeface="Calibri"/>
              </a:rPr>
              <a:t>más</a:t>
            </a:r>
            <a:r>
              <a:rPr lang="en-US" sz="1400" dirty="0" smtClean="0">
                <a:solidFill>
                  <a:schemeClr val="dk1"/>
                </a:solidFill>
                <a:latin typeface="Helvetica"/>
                <a:ea typeface="Calibri"/>
                <a:cs typeface="Helvetica"/>
                <a:sym typeface="Calibri"/>
              </a:rPr>
              <a:t> </a:t>
            </a:r>
            <a:r>
              <a:rPr lang="en-US" sz="1400" dirty="0" err="1" smtClean="0">
                <a:solidFill>
                  <a:schemeClr val="dk1"/>
                </a:solidFill>
                <a:latin typeface="Helvetica"/>
                <a:ea typeface="Calibri"/>
                <a:cs typeface="Helvetica"/>
                <a:sym typeface="Calibri"/>
              </a:rPr>
              <a:t>eficiente</a:t>
            </a:r>
            <a:r>
              <a:rPr lang="en-US" sz="1400" dirty="0" smtClean="0">
                <a:solidFill>
                  <a:schemeClr val="dk1"/>
                </a:solidFill>
                <a:latin typeface="Helvetica"/>
                <a:ea typeface="Calibri"/>
                <a:cs typeface="Helvetica"/>
                <a:sym typeface="Calibri"/>
              </a:rPr>
              <a:t> </a:t>
            </a:r>
            <a:r>
              <a:rPr lang="en-US" sz="1400" dirty="0" err="1" smtClean="0">
                <a:solidFill>
                  <a:schemeClr val="dk1"/>
                </a:solidFill>
                <a:latin typeface="Helvetica"/>
                <a:ea typeface="Calibri"/>
                <a:cs typeface="Helvetica"/>
                <a:sym typeface="Calibri"/>
              </a:rPr>
              <a:t>concentrarse</a:t>
            </a:r>
            <a:r>
              <a:rPr lang="en-US" sz="1400" dirty="0" smtClean="0">
                <a:solidFill>
                  <a:schemeClr val="dk1"/>
                </a:solidFill>
                <a:latin typeface="Helvetica"/>
                <a:ea typeface="Calibri"/>
                <a:cs typeface="Helvetica"/>
                <a:sym typeface="Calibri"/>
              </a:rPr>
              <a:t> en </a:t>
            </a:r>
            <a:r>
              <a:rPr lang="en-US" sz="1400" dirty="0" err="1" smtClean="0">
                <a:solidFill>
                  <a:schemeClr val="dk1"/>
                </a:solidFill>
                <a:latin typeface="Helvetica"/>
                <a:ea typeface="Calibri"/>
                <a:cs typeface="Helvetica"/>
                <a:sym typeface="Calibri"/>
              </a:rPr>
              <a:t>las</a:t>
            </a:r>
            <a:r>
              <a:rPr lang="en-US" sz="1400" dirty="0" smtClean="0">
                <a:solidFill>
                  <a:schemeClr val="dk1"/>
                </a:solidFill>
                <a:latin typeface="Helvetica"/>
                <a:ea typeface="Calibri"/>
                <a:cs typeface="Helvetica"/>
                <a:sym typeface="Calibri"/>
              </a:rPr>
              <a:t> </a:t>
            </a:r>
            <a:r>
              <a:rPr lang="en-US" sz="1400" dirty="0" err="1" smtClean="0">
                <a:solidFill>
                  <a:schemeClr val="dk1"/>
                </a:solidFill>
                <a:latin typeface="Helvetica"/>
                <a:ea typeface="Calibri"/>
                <a:cs typeface="Helvetica"/>
                <a:sym typeface="Calibri"/>
              </a:rPr>
              <a:t>redes</a:t>
            </a:r>
            <a:r>
              <a:rPr lang="en-US" sz="1400" dirty="0" smtClean="0">
                <a:solidFill>
                  <a:schemeClr val="dk1"/>
                </a:solidFill>
                <a:latin typeface="Helvetica"/>
                <a:ea typeface="Calibri"/>
                <a:cs typeface="Helvetica"/>
                <a:sym typeface="Calibri"/>
              </a:rPr>
              <a:t> </a:t>
            </a:r>
            <a:r>
              <a:rPr lang="en-US" sz="1400" dirty="0" err="1" smtClean="0">
                <a:solidFill>
                  <a:schemeClr val="dk1"/>
                </a:solidFill>
                <a:latin typeface="Helvetica"/>
                <a:ea typeface="Calibri"/>
                <a:cs typeface="Helvetica"/>
                <a:sym typeface="Calibri"/>
              </a:rPr>
              <a:t>que</a:t>
            </a:r>
            <a:r>
              <a:rPr lang="en-US" sz="1400" dirty="0" smtClean="0">
                <a:solidFill>
                  <a:schemeClr val="dk1"/>
                </a:solidFill>
                <a:latin typeface="Helvetica"/>
                <a:ea typeface="Calibri"/>
                <a:cs typeface="Helvetica"/>
                <a:sym typeface="Calibri"/>
              </a:rPr>
              <a:t> </a:t>
            </a:r>
            <a:r>
              <a:rPr lang="en-US" sz="1400" dirty="0" err="1" smtClean="0">
                <a:solidFill>
                  <a:schemeClr val="dk1"/>
                </a:solidFill>
                <a:latin typeface="Helvetica"/>
                <a:ea typeface="Calibri"/>
                <a:cs typeface="Helvetica"/>
                <a:sym typeface="Calibri"/>
              </a:rPr>
              <a:t>penseis</a:t>
            </a:r>
            <a:r>
              <a:rPr lang="en-US" sz="1400" dirty="0" smtClean="0">
                <a:solidFill>
                  <a:schemeClr val="dk1"/>
                </a:solidFill>
                <a:latin typeface="Helvetica"/>
                <a:ea typeface="Calibri"/>
                <a:cs typeface="Helvetica"/>
                <a:sym typeface="Calibri"/>
              </a:rPr>
              <a:t> </a:t>
            </a:r>
            <a:r>
              <a:rPr lang="en-US" sz="1400" dirty="0" err="1" smtClean="0">
                <a:solidFill>
                  <a:schemeClr val="dk1"/>
                </a:solidFill>
                <a:latin typeface="Helvetica"/>
                <a:ea typeface="Calibri"/>
                <a:cs typeface="Helvetica"/>
                <a:sym typeface="Calibri"/>
              </a:rPr>
              <a:t>que</a:t>
            </a:r>
            <a:r>
              <a:rPr lang="en-US" sz="1400" dirty="0" smtClean="0">
                <a:solidFill>
                  <a:schemeClr val="dk1"/>
                </a:solidFill>
                <a:latin typeface="Helvetica"/>
                <a:ea typeface="Calibri"/>
                <a:cs typeface="Helvetica"/>
                <a:sym typeface="Calibri"/>
              </a:rPr>
              <a:t> son </a:t>
            </a:r>
            <a:r>
              <a:rPr lang="en-US" sz="1400" dirty="0" err="1" smtClean="0">
                <a:solidFill>
                  <a:schemeClr val="dk1"/>
                </a:solidFill>
                <a:latin typeface="Helvetica"/>
                <a:ea typeface="Calibri"/>
                <a:cs typeface="Helvetica"/>
                <a:sym typeface="Calibri"/>
              </a:rPr>
              <a:t>más</a:t>
            </a:r>
            <a:r>
              <a:rPr lang="en-US" sz="1400" dirty="0" smtClean="0">
                <a:solidFill>
                  <a:schemeClr val="dk1"/>
                </a:solidFill>
                <a:latin typeface="Helvetica"/>
                <a:ea typeface="Calibri"/>
                <a:cs typeface="Helvetica"/>
                <a:sym typeface="Calibri"/>
              </a:rPr>
              <a:t> </a:t>
            </a:r>
            <a:r>
              <a:rPr lang="en-US" sz="1400" dirty="0" err="1" smtClean="0">
                <a:solidFill>
                  <a:schemeClr val="dk1"/>
                </a:solidFill>
                <a:latin typeface="Helvetica"/>
                <a:ea typeface="Calibri"/>
                <a:cs typeface="Helvetica"/>
                <a:sym typeface="Calibri"/>
              </a:rPr>
              <a:t>efectivas</a:t>
            </a:r>
            <a:r>
              <a:rPr lang="en-US" sz="1400" dirty="0" smtClean="0">
                <a:solidFill>
                  <a:schemeClr val="dk1"/>
                </a:solidFill>
                <a:latin typeface="Helvetica"/>
                <a:ea typeface="Calibri"/>
                <a:cs typeface="Helvetica"/>
                <a:sym typeface="Calibri"/>
              </a:rPr>
              <a:t> en </a:t>
            </a:r>
            <a:r>
              <a:rPr lang="en-US" sz="1400" dirty="0" err="1" smtClean="0">
                <a:solidFill>
                  <a:schemeClr val="dk1"/>
                </a:solidFill>
                <a:latin typeface="Helvetica"/>
                <a:ea typeface="Calibri"/>
                <a:cs typeface="Helvetica"/>
                <a:sym typeface="Calibri"/>
              </a:rPr>
              <a:t>vuestros</a:t>
            </a:r>
            <a:r>
              <a:rPr lang="en-US" sz="1400" dirty="0" smtClean="0">
                <a:solidFill>
                  <a:schemeClr val="dk1"/>
                </a:solidFill>
                <a:latin typeface="Helvetica"/>
                <a:ea typeface="Calibri"/>
                <a:cs typeface="Helvetica"/>
                <a:sym typeface="Calibri"/>
              </a:rPr>
              <a:t> </a:t>
            </a:r>
            <a:r>
              <a:rPr lang="en-US" sz="1400" dirty="0" err="1" smtClean="0">
                <a:solidFill>
                  <a:schemeClr val="dk1"/>
                </a:solidFill>
                <a:latin typeface="Helvetica"/>
                <a:ea typeface="Calibri"/>
                <a:cs typeface="Helvetica"/>
                <a:sym typeface="Calibri"/>
              </a:rPr>
              <a:t>sectores</a:t>
            </a:r>
            <a:r>
              <a:rPr lang="en-US" sz="1400" dirty="0" smtClean="0">
                <a:solidFill>
                  <a:schemeClr val="dk1"/>
                </a:solidFill>
                <a:latin typeface="Helvetica"/>
                <a:ea typeface="Calibri"/>
                <a:cs typeface="Helvetica"/>
                <a:sym typeface="Calibri"/>
              </a:rPr>
              <a:t>. </a:t>
            </a:r>
            <a:r>
              <a:rPr lang="en-US" sz="1400" dirty="0">
                <a:solidFill>
                  <a:schemeClr val="dk1"/>
                </a:solidFill>
                <a:latin typeface="Helvetica"/>
                <a:ea typeface="Calibri"/>
                <a:cs typeface="Helvetica"/>
                <a:sym typeface="Calibri"/>
              </a:rPr>
              <a:t>  </a:t>
            </a:r>
          </a:p>
          <a:p>
            <a:pPr marL="0" marR="0" lvl="0" indent="0" algn="l" rtl="0">
              <a:spcBef>
                <a:spcPts val="0"/>
              </a:spcBef>
              <a:buNone/>
            </a:pPr>
            <a:endParaRPr dirty="0">
              <a:solidFill>
                <a:schemeClr val="dk1"/>
              </a:solidFill>
              <a:latin typeface="Helvetica"/>
              <a:ea typeface="Calibri"/>
              <a:cs typeface="Helvetica"/>
              <a:sym typeface="Calibri"/>
            </a:endParaRPr>
          </a:p>
          <a:p>
            <a:pPr marL="0" marR="0" lvl="0" indent="0" algn="l" rtl="0">
              <a:spcBef>
                <a:spcPts val="0"/>
              </a:spcBef>
              <a:buSzPct val="25000"/>
              <a:buNone/>
            </a:pPr>
            <a:r>
              <a:rPr lang="en-US" sz="1400" dirty="0" err="1" smtClean="0">
                <a:solidFill>
                  <a:schemeClr val="dk1"/>
                </a:solidFill>
                <a:latin typeface="Helvetica"/>
                <a:ea typeface="Calibri"/>
                <a:cs typeface="Helvetica"/>
                <a:sym typeface="Calibri"/>
              </a:rPr>
              <a:t>Tómate</a:t>
            </a:r>
            <a:r>
              <a:rPr lang="en-US" sz="1400" dirty="0" smtClean="0">
                <a:solidFill>
                  <a:schemeClr val="dk1"/>
                </a:solidFill>
                <a:latin typeface="Helvetica"/>
                <a:ea typeface="Calibri"/>
                <a:cs typeface="Helvetica"/>
                <a:sym typeface="Calibri"/>
              </a:rPr>
              <a:t> </a:t>
            </a:r>
            <a:r>
              <a:rPr lang="en-US" sz="1400" dirty="0" err="1" smtClean="0">
                <a:solidFill>
                  <a:schemeClr val="dk1"/>
                </a:solidFill>
                <a:latin typeface="Helvetica"/>
                <a:ea typeface="Calibri"/>
                <a:cs typeface="Helvetica"/>
                <a:sym typeface="Calibri"/>
              </a:rPr>
              <a:t>tu</a:t>
            </a:r>
            <a:r>
              <a:rPr lang="en-US" sz="1400" dirty="0" smtClean="0">
                <a:solidFill>
                  <a:schemeClr val="dk1"/>
                </a:solidFill>
                <a:latin typeface="Helvetica"/>
                <a:ea typeface="Calibri"/>
                <a:cs typeface="Helvetica"/>
                <a:sym typeface="Calibri"/>
              </a:rPr>
              <a:t> </a:t>
            </a:r>
            <a:r>
              <a:rPr lang="en-US" sz="1400" dirty="0" err="1" smtClean="0">
                <a:solidFill>
                  <a:schemeClr val="dk1"/>
                </a:solidFill>
                <a:latin typeface="Helvetica"/>
                <a:ea typeface="Calibri"/>
                <a:cs typeface="Helvetica"/>
                <a:sym typeface="Calibri"/>
              </a:rPr>
              <a:t>tiempo</a:t>
            </a:r>
            <a:r>
              <a:rPr lang="en-US" sz="1400" dirty="0" smtClean="0">
                <a:solidFill>
                  <a:schemeClr val="dk1"/>
                </a:solidFill>
                <a:latin typeface="Helvetica"/>
                <a:ea typeface="Calibri"/>
                <a:cs typeface="Helvetica"/>
                <a:sym typeface="Calibri"/>
              </a:rPr>
              <a:t> </a:t>
            </a:r>
            <a:r>
              <a:rPr lang="en-US" sz="1400" dirty="0" err="1" smtClean="0">
                <a:solidFill>
                  <a:schemeClr val="dk1"/>
                </a:solidFill>
                <a:latin typeface="Helvetica"/>
                <a:ea typeface="Calibri"/>
                <a:cs typeface="Helvetica"/>
                <a:sym typeface="Calibri"/>
              </a:rPr>
              <a:t>para</a:t>
            </a:r>
            <a:r>
              <a:rPr lang="en-US" sz="1400" dirty="0" smtClean="0">
                <a:solidFill>
                  <a:schemeClr val="dk1"/>
                </a:solidFill>
                <a:latin typeface="Helvetica"/>
                <a:ea typeface="Calibri"/>
                <a:cs typeface="Helvetica"/>
                <a:sym typeface="Calibri"/>
              </a:rPr>
              <a:t> </a:t>
            </a:r>
            <a:r>
              <a:rPr lang="en-US" sz="1400" dirty="0" err="1" smtClean="0">
                <a:solidFill>
                  <a:schemeClr val="dk1"/>
                </a:solidFill>
                <a:latin typeface="Helvetica"/>
                <a:ea typeface="Calibri"/>
                <a:cs typeface="Helvetica"/>
                <a:sym typeface="Calibri"/>
              </a:rPr>
              <a:t>controlar</a:t>
            </a:r>
            <a:r>
              <a:rPr lang="en-US" sz="1400" dirty="0" smtClean="0">
                <a:solidFill>
                  <a:schemeClr val="dk1"/>
                </a:solidFill>
                <a:latin typeface="Helvetica"/>
                <a:ea typeface="Calibri"/>
                <a:cs typeface="Helvetica"/>
                <a:sym typeface="Calibri"/>
              </a:rPr>
              <a:t> la red social </a:t>
            </a:r>
            <a:r>
              <a:rPr lang="en-US" sz="1400" dirty="0" err="1" smtClean="0">
                <a:solidFill>
                  <a:schemeClr val="dk1"/>
                </a:solidFill>
                <a:latin typeface="Helvetica"/>
                <a:ea typeface="Calibri"/>
                <a:cs typeface="Helvetica"/>
                <a:sym typeface="Calibri"/>
              </a:rPr>
              <a:t>escogida</a:t>
            </a:r>
            <a:r>
              <a:rPr lang="en-US" sz="1400" dirty="0" smtClean="0">
                <a:solidFill>
                  <a:schemeClr val="dk1"/>
                </a:solidFill>
                <a:latin typeface="Helvetica"/>
                <a:ea typeface="Calibri"/>
                <a:cs typeface="Helvetica"/>
                <a:sym typeface="Calibri"/>
              </a:rPr>
              <a:t> y </a:t>
            </a:r>
            <a:r>
              <a:rPr lang="en-US" sz="1400" dirty="0" err="1" smtClean="0">
                <a:solidFill>
                  <a:schemeClr val="dk1"/>
                </a:solidFill>
                <a:latin typeface="Helvetica"/>
                <a:ea typeface="Calibri"/>
                <a:cs typeface="Helvetica"/>
                <a:sym typeface="Calibri"/>
              </a:rPr>
              <a:t>una</a:t>
            </a:r>
            <a:r>
              <a:rPr lang="en-US" sz="1400" dirty="0" smtClean="0">
                <a:solidFill>
                  <a:schemeClr val="dk1"/>
                </a:solidFill>
                <a:latin typeface="Helvetica"/>
                <a:ea typeface="Calibri"/>
                <a:cs typeface="Helvetica"/>
                <a:sym typeface="Calibri"/>
              </a:rPr>
              <a:t> </a:t>
            </a:r>
            <a:r>
              <a:rPr lang="en-US" sz="1400" dirty="0" err="1" smtClean="0">
                <a:solidFill>
                  <a:schemeClr val="dk1"/>
                </a:solidFill>
                <a:latin typeface="Helvetica"/>
                <a:ea typeface="Calibri"/>
                <a:cs typeface="Helvetica"/>
                <a:sym typeface="Calibri"/>
              </a:rPr>
              <a:t>vez</a:t>
            </a:r>
            <a:r>
              <a:rPr lang="en-US" sz="1400" dirty="0" smtClean="0">
                <a:solidFill>
                  <a:schemeClr val="dk1"/>
                </a:solidFill>
                <a:latin typeface="Helvetica"/>
                <a:ea typeface="Calibri"/>
                <a:cs typeface="Helvetica"/>
                <a:sym typeface="Calibri"/>
              </a:rPr>
              <a:t> </a:t>
            </a:r>
            <a:r>
              <a:rPr lang="en-US" sz="1400" dirty="0" err="1" smtClean="0">
                <a:solidFill>
                  <a:schemeClr val="dk1"/>
                </a:solidFill>
                <a:latin typeface="Helvetica"/>
                <a:ea typeface="Calibri"/>
                <a:cs typeface="Helvetica"/>
                <a:sym typeface="Calibri"/>
              </a:rPr>
              <a:t>tengas</a:t>
            </a:r>
            <a:r>
              <a:rPr lang="en-US" sz="1400" dirty="0" smtClean="0">
                <a:solidFill>
                  <a:schemeClr val="dk1"/>
                </a:solidFill>
                <a:latin typeface="Helvetica"/>
                <a:ea typeface="Calibri"/>
                <a:cs typeface="Helvetica"/>
                <a:sym typeface="Calibri"/>
              </a:rPr>
              <a:t> </a:t>
            </a:r>
            <a:r>
              <a:rPr lang="en-US" sz="1400" dirty="0" err="1" smtClean="0">
                <a:solidFill>
                  <a:schemeClr val="dk1"/>
                </a:solidFill>
                <a:latin typeface="Helvetica"/>
                <a:ea typeface="Calibri"/>
                <a:cs typeface="Helvetica"/>
                <a:sym typeface="Calibri"/>
              </a:rPr>
              <a:t>controlada</a:t>
            </a:r>
            <a:r>
              <a:rPr lang="en-US" sz="1400" dirty="0" smtClean="0">
                <a:solidFill>
                  <a:schemeClr val="dk1"/>
                </a:solidFill>
                <a:latin typeface="Helvetica"/>
                <a:ea typeface="Calibri"/>
                <a:cs typeface="Helvetica"/>
                <a:sym typeface="Calibri"/>
              </a:rPr>
              <a:t> la </a:t>
            </a:r>
            <a:r>
              <a:rPr lang="en-US" sz="1400" dirty="0" err="1" smtClean="0">
                <a:solidFill>
                  <a:schemeClr val="dk1"/>
                </a:solidFill>
                <a:latin typeface="Helvetica"/>
                <a:ea typeface="Calibri"/>
                <a:cs typeface="Helvetica"/>
                <a:sym typeface="Calibri"/>
              </a:rPr>
              <a:t>primera</a:t>
            </a:r>
            <a:r>
              <a:rPr lang="en-US" sz="1400" dirty="0" smtClean="0">
                <a:solidFill>
                  <a:schemeClr val="dk1"/>
                </a:solidFill>
                <a:latin typeface="Helvetica"/>
                <a:ea typeface="Calibri"/>
                <a:cs typeface="Helvetica"/>
                <a:sym typeface="Calibri"/>
              </a:rPr>
              <a:t> red </a:t>
            </a:r>
            <a:r>
              <a:rPr lang="en-US" sz="1400" dirty="0" err="1" smtClean="0">
                <a:solidFill>
                  <a:schemeClr val="dk1"/>
                </a:solidFill>
                <a:latin typeface="Helvetica"/>
                <a:ea typeface="Calibri"/>
                <a:cs typeface="Helvetica"/>
                <a:sym typeface="Calibri"/>
              </a:rPr>
              <a:t>pasa</a:t>
            </a:r>
            <a:r>
              <a:rPr lang="en-US" sz="1400" dirty="0" smtClean="0">
                <a:solidFill>
                  <a:schemeClr val="dk1"/>
                </a:solidFill>
                <a:latin typeface="Helvetica"/>
                <a:ea typeface="Calibri"/>
                <a:cs typeface="Helvetica"/>
                <a:sym typeface="Calibri"/>
              </a:rPr>
              <a:t> a la </a:t>
            </a:r>
            <a:r>
              <a:rPr lang="en-US" sz="1400" dirty="0" err="1" smtClean="0">
                <a:solidFill>
                  <a:schemeClr val="dk1"/>
                </a:solidFill>
                <a:latin typeface="Helvetica"/>
                <a:ea typeface="Calibri"/>
                <a:cs typeface="Helvetica"/>
                <a:sym typeface="Calibri"/>
              </a:rPr>
              <a:t>segunda</a:t>
            </a:r>
            <a:r>
              <a:rPr lang="en-US" sz="1400" dirty="0" smtClean="0">
                <a:solidFill>
                  <a:schemeClr val="dk1"/>
                </a:solidFill>
                <a:latin typeface="Helvetica"/>
                <a:ea typeface="Calibri"/>
                <a:cs typeface="Helvetica"/>
                <a:sym typeface="Calibri"/>
              </a:rPr>
              <a:t>. </a:t>
            </a:r>
            <a:r>
              <a:rPr lang="en-US" sz="1400" dirty="0" err="1" smtClean="0">
                <a:solidFill>
                  <a:schemeClr val="dk1"/>
                </a:solidFill>
                <a:latin typeface="Helvetica"/>
                <a:ea typeface="Calibri"/>
                <a:cs typeface="Helvetica"/>
                <a:sym typeface="Calibri"/>
              </a:rPr>
              <a:t>Es</a:t>
            </a:r>
            <a:r>
              <a:rPr lang="en-US" sz="1400" dirty="0" smtClean="0">
                <a:solidFill>
                  <a:schemeClr val="dk1"/>
                </a:solidFill>
                <a:latin typeface="Helvetica"/>
                <a:ea typeface="Calibri"/>
                <a:cs typeface="Helvetica"/>
                <a:sym typeface="Calibri"/>
              </a:rPr>
              <a:t> </a:t>
            </a:r>
            <a:r>
              <a:rPr lang="en-US" sz="1400" dirty="0" err="1" smtClean="0">
                <a:solidFill>
                  <a:schemeClr val="dk1"/>
                </a:solidFill>
                <a:latin typeface="Helvetica"/>
                <a:ea typeface="Calibri"/>
                <a:cs typeface="Helvetica"/>
                <a:sym typeface="Calibri"/>
              </a:rPr>
              <a:t>muy</a:t>
            </a:r>
            <a:r>
              <a:rPr lang="en-US" sz="1400" dirty="0" smtClean="0">
                <a:solidFill>
                  <a:schemeClr val="dk1"/>
                </a:solidFill>
                <a:latin typeface="Helvetica"/>
                <a:ea typeface="Calibri"/>
                <a:cs typeface="Helvetica"/>
                <a:sym typeface="Calibri"/>
              </a:rPr>
              <a:t> </a:t>
            </a:r>
            <a:r>
              <a:rPr lang="en-US" sz="1400" dirty="0" err="1" smtClean="0">
                <a:solidFill>
                  <a:schemeClr val="dk1"/>
                </a:solidFill>
                <a:latin typeface="Helvetica"/>
                <a:ea typeface="Calibri"/>
                <a:cs typeface="Helvetica"/>
                <a:sym typeface="Calibri"/>
              </a:rPr>
              <a:t>importante</a:t>
            </a:r>
            <a:r>
              <a:rPr lang="en-US" sz="1400" dirty="0" smtClean="0">
                <a:solidFill>
                  <a:schemeClr val="dk1"/>
                </a:solidFill>
                <a:latin typeface="Helvetica"/>
                <a:ea typeface="Calibri"/>
                <a:cs typeface="Helvetica"/>
                <a:sym typeface="Calibri"/>
              </a:rPr>
              <a:t> </a:t>
            </a:r>
            <a:r>
              <a:rPr lang="en-US" sz="1400" dirty="0" err="1" smtClean="0">
                <a:solidFill>
                  <a:schemeClr val="dk1"/>
                </a:solidFill>
                <a:latin typeface="Helvetica"/>
                <a:ea typeface="Calibri"/>
                <a:cs typeface="Helvetica"/>
                <a:sym typeface="Calibri"/>
              </a:rPr>
              <a:t>que</a:t>
            </a:r>
            <a:r>
              <a:rPr lang="en-US" sz="1400" dirty="0" smtClean="0">
                <a:solidFill>
                  <a:schemeClr val="dk1"/>
                </a:solidFill>
                <a:latin typeface="Helvetica"/>
                <a:ea typeface="Calibri"/>
                <a:cs typeface="Helvetica"/>
                <a:sym typeface="Calibri"/>
              </a:rPr>
              <a:t> no </a:t>
            </a:r>
            <a:r>
              <a:rPr lang="en-US" sz="1400" dirty="0" err="1" smtClean="0">
                <a:solidFill>
                  <a:schemeClr val="dk1"/>
                </a:solidFill>
                <a:latin typeface="Helvetica"/>
                <a:ea typeface="Calibri"/>
                <a:cs typeface="Helvetica"/>
                <a:sym typeface="Calibri"/>
              </a:rPr>
              <a:t>pierdas</a:t>
            </a:r>
            <a:r>
              <a:rPr lang="en-US" sz="1400" dirty="0" smtClean="0">
                <a:solidFill>
                  <a:schemeClr val="dk1"/>
                </a:solidFill>
                <a:latin typeface="Helvetica"/>
                <a:ea typeface="Calibri"/>
                <a:cs typeface="Helvetica"/>
                <a:sym typeface="Calibri"/>
              </a:rPr>
              <a:t> de vista </a:t>
            </a:r>
            <a:r>
              <a:rPr lang="en-US" sz="1400" dirty="0" err="1" smtClean="0">
                <a:solidFill>
                  <a:schemeClr val="dk1"/>
                </a:solidFill>
                <a:latin typeface="Helvetica"/>
                <a:ea typeface="Calibri"/>
                <a:cs typeface="Helvetica"/>
                <a:sym typeface="Calibri"/>
              </a:rPr>
              <a:t>tu</a:t>
            </a:r>
            <a:r>
              <a:rPr lang="en-US" sz="1400" dirty="0" smtClean="0">
                <a:solidFill>
                  <a:schemeClr val="dk1"/>
                </a:solidFill>
                <a:latin typeface="Helvetica"/>
                <a:ea typeface="Calibri"/>
                <a:cs typeface="Helvetica"/>
                <a:sym typeface="Calibri"/>
              </a:rPr>
              <a:t> </a:t>
            </a:r>
            <a:r>
              <a:rPr lang="en-US" sz="1400" dirty="0" err="1" smtClean="0">
                <a:solidFill>
                  <a:schemeClr val="dk1"/>
                </a:solidFill>
                <a:latin typeface="Helvetica"/>
                <a:ea typeface="Calibri"/>
                <a:cs typeface="Helvetica"/>
                <a:sym typeface="Calibri"/>
              </a:rPr>
              <a:t>estrategia</a:t>
            </a:r>
            <a:r>
              <a:rPr lang="en-US" sz="1400" dirty="0" smtClean="0">
                <a:solidFill>
                  <a:schemeClr val="dk1"/>
                </a:solidFill>
                <a:latin typeface="Helvetica"/>
                <a:ea typeface="Calibri"/>
                <a:cs typeface="Helvetica"/>
                <a:sym typeface="Calibri"/>
              </a:rPr>
              <a:t> </a:t>
            </a:r>
            <a:r>
              <a:rPr lang="en-US" sz="1400" dirty="0" err="1" smtClean="0">
                <a:solidFill>
                  <a:schemeClr val="dk1"/>
                </a:solidFill>
                <a:latin typeface="Helvetica"/>
                <a:ea typeface="Calibri"/>
                <a:cs typeface="Helvetica"/>
                <a:sym typeface="Calibri"/>
              </a:rPr>
              <a:t>para</a:t>
            </a:r>
            <a:r>
              <a:rPr lang="en-US" sz="1400" dirty="0" smtClean="0">
                <a:solidFill>
                  <a:schemeClr val="dk1"/>
                </a:solidFill>
                <a:latin typeface="Helvetica"/>
                <a:ea typeface="Calibri"/>
                <a:cs typeface="Helvetica"/>
                <a:sym typeface="Calibri"/>
              </a:rPr>
              <a:t> </a:t>
            </a:r>
            <a:r>
              <a:rPr lang="en-US" sz="1400" dirty="0" err="1" smtClean="0">
                <a:solidFill>
                  <a:schemeClr val="dk1"/>
                </a:solidFill>
                <a:latin typeface="Helvetica"/>
                <a:ea typeface="Calibri"/>
                <a:cs typeface="Helvetica"/>
                <a:sym typeface="Calibri"/>
              </a:rPr>
              <a:t>que</a:t>
            </a:r>
            <a:r>
              <a:rPr lang="en-US" sz="1400" dirty="0" smtClean="0">
                <a:solidFill>
                  <a:schemeClr val="dk1"/>
                </a:solidFill>
                <a:latin typeface="Helvetica"/>
                <a:ea typeface="Calibri"/>
                <a:cs typeface="Helvetica"/>
                <a:sym typeface="Calibri"/>
              </a:rPr>
              <a:t> </a:t>
            </a:r>
            <a:r>
              <a:rPr lang="en-US" sz="1400" dirty="0" err="1" smtClean="0">
                <a:solidFill>
                  <a:schemeClr val="dk1"/>
                </a:solidFill>
                <a:latin typeface="Helvetica"/>
                <a:ea typeface="Calibri"/>
                <a:cs typeface="Helvetica"/>
                <a:sym typeface="Calibri"/>
              </a:rPr>
              <a:t>tus</a:t>
            </a:r>
            <a:r>
              <a:rPr lang="en-US" sz="1400" dirty="0" smtClean="0">
                <a:solidFill>
                  <a:schemeClr val="dk1"/>
                </a:solidFill>
                <a:latin typeface="Helvetica"/>
                <a:ea typeface="Calibri"/>
                <a:cs typeface="Helvetica"/>
                <a:sym typeface="Calibri"/>
              </a:rPr>
              <a:t> </a:t>
            </a:r>
            <a:r>
              <a:rPr lang="en-US" sz="1400" dirty="0" err="1" smtClean="0">
                <a:solidFill>
                  <a:schemeClr val="dk1"/>
                </a:solidFill>
                <a:latin typeface="Helvetica"/>
                <a:ea typeface="Calibri"/>
                <a:cs typeface="Helvetica"/>
                <a:sym typeface="Calibri"/>
              </a:rPr>
              <a:t>perfiles</a:t>
            </a:r>
            <a:r>
              <a:rPr lang="en-US" sz="1400" dirty="0" smtClean="0">
                <a:solidFill>
                  <a:schemeClr val="dk1"/>
                </a:solidFill>
                <a:latin typeface="Helvetica"/>
                <a:ea typeface="Calibri"/>
                <a:cs typeface="Helvetica"/>
                <a:sym typeface="Calibri"/>
              </a:rPr>
              <a:t> no </a:t>
            </a:r>
            <a:r>
              <a:rPr lang="en-US" sz="1400" dirty="0" err="1" smtClean="0">
                <a:solidFill>
                  <a:schemeClr val="dk1"/>
                </a:solidFill>
                <a:latin typeface="Helvetica"/>
                <a:ea typeface="Calibri"/>
                <a:cs typeface="Helvetica"/>
                <a:sym typeface="Calibri"/>
              </a:rPr>
              <a:t>sean</a:t>
            </a:r>
            <a:r>
              <a:rPr lang="en-US" sz="1400" dirty="0" smtClean="0">
                <a:solidFill>
                  <a:schemeClr val="dk1"/>
                </a:solidFill>
                <a:latin typeface="Helvetica"/>
                <a:ea typeface="Calibri"/>
                <a:cs typeface="Helvetica"/>
                <a:sym typeface="Calibri"/>
              </a:rPr>
              <a:t> </a:t>
            </a:r>
            <a:r>
              <a:rPr lang="en-US" sz="1400" dirty="0" err="1" smtClean="0">
                <a:solidFill>
                  <a:schemeClr val="dk1"/>
                </a:solidFill>
                <a:latin typeface="Helvetica"/>
                <a:ea typeface="Calibri"/>
                <a:cs typeface="Helvetica"/>
                <a:sym typeface="Calibri"/>
              </a:rPr>
              <a:t>dispares</a:t>
            </a:r>
            <a:r>
              <a:rPr lang="en-US" sz="1400" dirty="0" smtClean="0">
                <a:solidFill>
                  <a:schemeClr val="dk1"/>
                </a:solidFill>
                <a:latin typeface="Helvetica"/>
                <a:ea typeface="Calibri"/>
                <a:cs typeface="Helvetica"/>
                <a:sym typeface="Calibri"/>
              </a:rPr>
              <a:t> en </a:t>
            </a:r>
            <a:r>
              <a:rPr lang="en-US" sz="1400" dirty="0" err="1" smtClean="0">
                <a:solidFill>
                  <a:schemeClr val="dk1"/>
                </a:solidFill>
                <a:latin typeface="Helvetica"/>
                <a:ea typeface="Calibri"/>
                <a:cs typeface="Helvetica"/>
                <a:sym typeface="Calibri"/>
              </a:rPr>
              <a:t>las</a:t>
            </a:r>
            <a:r>
              <a:rPr lang="en-US" sz="1400" dirty="0" smtClean="0">
                <a:solidFill>
                  <a:schemeClr val="dk1"/>
                </a:solidFill>
                <a:latin typeface="Helvetica"/>
                <a:ea typeface="Calibri"/>
                <a:cs typeface="Helvetica"/>
                <a:sym typeface="Calibri"/>
              </a:rPr>
              <a:t> </a:t>
            </a:r>
            <a:r>
              <a:rPr lang="en-US" sz="1400" dirty="0" err="1" smtClean="0">
                <a:solidFill>
                  <a:schemeClr val="dk1"/>
                </a:solidFill>
                <a:latin typeface="Helvetica"/>
                <a:ea typeface="Calibri"/>
                <a:cs typeface="Helvetica"/>
                <a:sym typeface="Calibri"/>
              </a:rPr>
              <a:t>diferentes</a:t>
            </a:r>
            <a:r>
              <a:rPr lang="en-US" sz="1400" dirty="0" smtClean="0">
                <a:solidFill>
                  <a:schemeClr val="dk1"/>
                </a:solidFill>
                <a:latin typeface="Helvetica"/>
                <a:ea typeface="Calibri"/>
                <a:cs typeface="Helvetica"/>
                <a:sym typeface="Calibri"/>
              </a:rPr>
              <a:t> </a:t>
            </a:r>
            <a:r>
              <a:rPr lang="en-US" sz="1400" dirty="0" err="1" smtClean="0">
                <a:solidFill>
                  <a:schemeClr val="dk1"/>
                </a:solidFill>
                <a:latin typeface="Helvetica"/>
                <a:ea typeface="Calibri"/>
                <a:cs typeface="Helvetica"/>
                <a:sym typeface="Calibri"/>
              </a:rPr>
              <a:t>redes</a:t>
            </a:r>
            <a:r>
              <a:rPr lang="en-US" sz="1400" dirty="0" smtClean="0">
                <a:solidFill>
                  <a:schemeClr val="dk1"/>
                </a:solidFill>
                <a:latin typeface="Helvetica"/>
                <a:ea typeface="Calibri"/>
                <a:cs typeface="Helvetica"/>
                <a:sym typeface="Calibri"/>
              </a:rPr>
              <a:t>.</a:t>
            </a:r>
            <a:endParaRPr lang="en-US" sz="1400" dirty="0">
              <a:solidFill>
                <a:schemeClr val="dk1"/>
              </a:solidFill>
              <a:latin typeface="Helvetica"/>
              <a:ea typeface="Calibri"/>
              <a:cs typeface="Helvetica"/>
              <a:sym typeface="Calibri"/>
            </a:endParaRPr>
          </a:p>
        </p:txBody>
      </p:sp>
    </p:spTree>
    <p:extLst>
      <p:ext uri="{BB962C8B-B14F-4D97-AF65-F5344CB8AC3E}">
        <p14:creationId xmlns:p14="http://schemas.microsoft.com/office/powerpoint/2010/main" val="2205694813"/>
      </p:ext>
    </p:extLst>
  </p:cSld>
  <p:clrMapOvr>
    <a:masterClrMapping/>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endParaRPr lang="es-ES_tradnl" dirty="0"/>
          </a:p>
        </p:txBody>
      </p:sp>
      <p:sp>
        <p:nvSpPr>
          <p:cNvPr id="3" name="Subtítulo 2"/>
          <p:cNvSpPr>
            <a:spLocks noGrp="1"/>
          </p:cNvSpPr>
          <p:nvPr>
            <p:ph type="subTitle" idx="1"/>
          </p:nvPr>
        </p:nvSpPr>
        <p:spPr/>
        <p:txBody>
          <a:bodyPr/>
          <a:lstStyle/>
          <a:p>
            <a:endParaRPr lang="es-ES_tradnl"/>
          </a:p>
        </p:txBody>
      </p:sp>
      <p:pic>
        <p:nvPicPr>
          <p:cNvPr id="4" name="Imagen 3"/>
          <p:cNvPicPr>
            <a:picLocks noChangeAspect="1"/>
          </p:cNvPicPr>
          <p:nvPr/>
        </p:nvPicPr>
        <p:blipFill>
          <a:blip r:embed="rId2"/>
          <a:stretch>
            <a:fillRect/>
          </a:stretch>
        </p:blipFill>
        <p:spPr>
          <a:xfrm>
            <a:off x="2252" y="-19401"/>
            <a:ext cx="9144000" cy="6858000"/>
          </a:xfrm>
          <a:prstGeom prst="rect">
            <a:avLst/>
          </a:prstGeom>
        </p:spPr>
      </p:pic>
      <p:sp>
        <p:nvSpPr>
          <p:cNvPr id="7" name="Rettangolo 6"/>
          <p:cNvSpPr/>
          <p:nvPr/>
        </p:nvSpPr>
        <p:spPr>
          <a:xfrm>
            <a:off x="1259632" y="836713"/>
            <a:ext cx="6984776" cy="707886"/>
          </a:xfrm>
          <a:prstGeom prst="rect">
            <a:avLst/>
          </a:prstGeom>
        </p:spPr>
        <p:txBody>
          <a:bodyPr wrap="square">
            <a:spAutoFit/>
          </a:bodyPr>
          <a:lstStyle/>
          <a:p>
            <a:pPr algn="ctr"/>
            <a:endParaRPr lang="it-IT" altLang="it-IT" sz="2000" b="1" dirty="0" smtClean="0">
              <a:solidFill>
                <a:schemeClr val="bg1"/>
              </a:solidFill>
              <a:latin typeface="Helvetica" panose="020B0604020202020204" pitchFamily="34" charset="0"/>
              <a:cs typeface="Helvetica" panose="020B0604020202020204" pitchFamily="34" charset="0"/>
            </a:endParaRPr>
          </a:p>
          <a:p>
            <a:pPr algn="ctr"/>
            <a:endParaRPr lang="it-IT" sz="2000" b="1" dirty="0">
              <a:solidFill>
                <a:schemeClr val="bg1"/>
              </a:solidFill>
              <a:latin typeface="Helvetica" panose="020B0604020202020204" pitchFamily="34" charset="0"/>
              <a:cs typeface="Helvetica" panose="020B0604020202020204" pitchFamily="34" charset="0"/>
            </a:endParaRPr>
          </a:p>
        </p:txBody>
      </p:sp>
      <p:pic>
        <p:nvPicPr>
          <p:cNvPr id="5" name="Imagen 4" descr="logo_ceps22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50509" y="6021288"/>
            <a:ext cx="1656184" cy="398711"/>
          </a:xfrm>
          <a:prstGeom prst="rect">
            <a:avLst/>
          </a:prstGeom>
        </p:spPr>
      </p:pic>
    </p:spTree>
    <p:extLst>
      <p:ext uri="{BB962C8B-B14F-4D97-AF65-F5344CB8AC3E}">
        <p14:creationId xmlns:p14="http://schemas.microsoft.com/office/powerpoint/2010/main" val="1794140797"/>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457200" y="2514600"/>
            <a:ext cx="8229600" cy="3848386"/>
          </a:xfrm>
        </p:spPr>
        <p:txBody>
          <a:bodyPr>
            <a:normAutofit/>
          </a:bodyPr>
          <a:lstStyle/>
          <a:p>
            <a:pPr>
              <a:buNone/>
            </a:pPr>
            <a:endParaRPr lang="it-IT" sz="1600" dirty="0" smtClean="0"/>
          </a:p>
          <a:p>
            <a:pPr>
              <a:buNone/>
            </a:pPr>
            <a:endParaRPr lang="en-US" sz="1600" dirty="0">
              <a:latin typeface="Helvetica" panose="020B0604020202020204" pitchFamily="34" charset="0"/>
              <a:cs typeface="Helvetica" panose="020B0604020202020204" pitchFamily="34" charset="0"/>
            </a:endParaRPr>
          </a:p>
        </p:txBody>
      </p:sp>
      <p:sp>
        <p:nvSpPr>
          <p:cNvPr id="2" name="Título 1"/>
          <p:cNvSpPr>
            <a:spLocks noGrp="1"/>
          </p:cNvSpPr>
          <p:nvPr>
            <p:ph type="title"/>
          </p:nvPr>
        </p:nvSpPr>
        <p:spPr>
          <a:xfrm>
            <a:off x="251520" y="274637"/>
            <a:ext cx="8435280" cy="1508125"/>
          </a:xfrm>
        </p:spPr>
        <p:txBody>
          <a:bodyPr>
            <a:normAutofit/>
          </a:bodyPr>
          <a:lstStyle/>
          <a:p>
            <a:r>
              <a:rPr lang="it-IT" altLang="it-IT" sz="2000" b="1" dirty="0" smtClean="0">
                <a:solidFill>
                  <a:schemeClr val="bg1"/>
                </a:solidFill>
              </a:rPr>
              <a:t>SELF BRANDING </a:t>
            </a:r>
            <a:r>
              <a:rPr lang="mr-IN" altLang="it-IT" sz="2000" b="1" dirty="0" smtClean="0">
                <a:solidFill>
                  <a:schemeClr val="bg1"/>
                </a:solidFill>
              </a:rPr>
              <a:t>–</a:t>
            </a:r>
            <a:r>
              <a:rPr lang="it-IT" altLang="it-IT" sz="2000" b="1" dirty="0" smtClean="0">
                <a:solidFill>
                  <a:schemeClr val="bg1"/>
                </a:solidFill>
              </a:rPr>
              <a:t> MARCA PERSONAL</a:t>
            </a:r>
            <a:endParaRPr lang="it-IT" altLang="it-IT" sz="2000" b="1" dirty="0">
              <a:solidFill>
                <a:schemeClr val="bg1"/>
              </a:solidFill>
            </a:endParaRPr>
          </a:p>
        </p:txBody>
      </p:sp>
      <p:pic>
        <p:nvPicPr>
          <p:cNvPr id="6" name="Imagen 5" descr="introduccin-a-la-web-20-17-728.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023917111"/>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0" y="0"/>
            <a:ext cx="9144000" cy="6858000"/>
          </a:xfrm>
          <a:prstGeom prst="rect">
            <a:avLst/>
          </a:prstGeom>
        </p:spPr>
      </p:pic>
      <p:sp>
        <p:nvSpPr>
          <p:cNvPr id="3" name="Marcador de contenido 2"/>
          <p:cNvSpPr>
            <a:spLocks noGrp="1"/>
          </p:cNvSpPr>
          <p:nvPr>
            <p:ph idx="1"/>
          </p:nvPr>
        </p:nvSpPr>
        <p:spPr>
          <a:xfrm>
            <a:off x="457200" y="2514600"/>
            <a:ext cx="8229600" cy="3848386"/>
          </a:xfrm>
        </p:spPr>
        <p:txBody>
          <a:bodyPr>
            <a:normAutofit/>
          </a:bodyPr>
          <a:lstStyle/>
          <a:p>
            <a:pPr>
              <a:buNone/>
            </a:pPr>
            <a:endParaRPr lang="it-IT" sz="1600" dirty="0" smtClean="0"/>
          </a:p>
          <a:p>
            <a:pPr>
              <a:buNone/>
            </a:pPr>
            <a:endParaRPr lang="en-US" sz="1600" dirty="0">
              <a:latin typeface="Helvetica" panose="020B0604020202020204" pitchFamily="34" charset="0"/>
              <a:cs typeface="Helvetica" panose="020B0604020202020204" pitchFamily="34" charset="0"/>
            </a:endParaRPr>
          </a:p>
        </p:txBody>
      </p:sp>
      <p:sp>
        <p:nvSpPr>
          <p:cNvPr id="2" name="Título 1"/>
          <p:cNvSpPr>
            <a:spLocks noGrp="1"/>
          </p:cNvSpPr>
          <p:nvPr>
            <p:ph type="title"/>
          </p:nvPr>
        </p:nvSpPr>
        <p:spPr>
          <a:xfrm>
            <a:off x="251520" y="274637"/>
            <a:ext cx="8435280" cy="1508125"/>
          </a:xfrm>
        </p:spPr>
        <p:txBody>
          <a:bodyPr>
            <a:normAutofit/>
          </a:bodyPr>
          <a:lstStyle/>
          <a:p>
            <a:r>
              <a:rPr lang="it-IT" altLang="it-IT" sz="2000" b="1" dirty="0" smtClean="0">
                <a:solidFill>
                  <a:schemeClr val="bg1"/>
                </a:solidFill>
              </a:rPr>
              <a:t>SELF BRANDING </a:t>
            </a:r>
            <a:r>
              <a:rPr lang="mr-IN" altLang="it-IT" sz="2000" b="1" dirty="0" smtClean="0">
                <a:solidFill>
                  <a:schemeClr val="bg1"/>
                </a:solidFill>
              </a:rPr>
              <a:t>–</a:t>
            </a:r>
            <a:r>
              <a:rPr lang="it-IT" altLang="it-IT" sz="2000" b="1" dirty="0" smtClean="0">
                <a:solidFill>
                  <a:schemeClr val="bg1"/>
                </a:solidFill>
              </a:rPr>
              <a:t> MARCA PERSONAL</a:t>
            </a:r>
            <a:br>
              <a:rPr lang="it-IT" altLang="it-IT" sz="2000" b="1" dirty="0" smtClean="0">
                <a:solidFill>
                  <a:schemeClr val="bg1"/>
                </a:solidFill>
              </a:rPr>
            </a:br>
            <a:r>
              <a:rPr lang="it-IT" altLang="it-IT" sz="2000" b="1" dirty="0" smtClean="0">
                <a:solidFill>
                  <a:schemeClr val="bg1"/>
                </a:solidFill>
              </a:rPr>
              <a:t>OBJETIVOS</a:t>
            </a:r>
            <a:endParaRPr lang="it-IT" altLang="it-IT" sz="2000" b="1" dirty="0">
              <a:solidFill>
                <a:schemeClr val="bg1"/>
              </a:solidFill>
            </a:endParaRPr>
          </a:p>
        </p:txBody>
      </p:sp>
      <p:sp>
        <p:nvSpPr>
          <p:cNvPr id="9" name="Rectángulo 8"/>
          <p:cNvSpPr/>
          <p:nvPr/>
        </p:nvSpPr>
        <p:spPr>
          <a:xfrm>
            <a:off x="395536" y="2204864"/>
            <a:ext cx="8496944" cy="4524316"/>
          </a:xfrm>
          <a:prstGeom prst="rect">
            <a:avLst/>
          </a:prstGeom>
        </p:spPr>
        <p:txBody>
          <a:bodyPr wrap="square">
            <a:spAutoFit/>
          </a:bodyPr>
          <a:lstStyle/>
          <a:p>
            <a:r>
              <a:rPr lang="es-ES" dirty="0" smtClean="0"/>
              <a:t>–</a:t>
            </a:r>
            <a:r>
              <a:rPr lang="es-ES" b="1" dirty="0"/>
              <a:t>Diferenciarte de los demás</a:t>
            </a:r>
            <a:r>
              <a:rPr lang="es-ES" dirty="0"/>
              <a:t>: ser distinto al resto de personas con un perfil profesional similar al tuyo. Hoy día todo el mundo tiene títulos, idiomas, y masters. Lo siguiente es la marca </a:t>
            </a:r>
            <a:r>
              <a:rPr lang="es-ES" dirty="0" smtClean="0"/>
              <a:t>personal.</a:t>
            </a:r>
          </a:p>
          <a:p>
            <a:endParaRPr lang="es-ES" dirty="0"/>
          </a:p>
          <a:p>
            <a:r>
              <a:rPr lang="es-ES" dirty="0"/>
              <a:t>–</a:t>
            </a:r>
            <a:r>
              <a:rPr lang="es-ES" b="1" dirty="0"/>
              <a:t>Ser visible a las empresas o clientes</a:t>
            </a:r>
            <a:r>
              <a:rPr lang="es-ES" dirty="0"/>
              <a:t>: la marca personal da notoriedad y exposición para conseguir posicionarte como un profesional de referencia para </a:t>
            </a:r>
            <a:r>
              <a:rPr lang="es-ES" dirty="0" smtClean="0"/>
              <a:t>empresas.</a:t>
            </a:r>
          </a:p>
          <a:p>
            <a:endParaRPr lang="es-ES" dirty="0"/>
          </a:p>
          <a:p>
            <a:r>
              <a:rPr lang="es-ES" dirty="0"/>
              <a:t>–</a:t>
            </a:r>
            <a:r>
              <a:rPr lang="es-ES" b="1" dirty="0"/>
              <a:t>Posicionarte como experto relevante en tu campo profesional</a:t>
            </a:r>
            <a:r>
              <a:rPr lang="es-ES" dirty="0"/>
              <a:t>: la marca personal concede autoridad. Las empresas o clientes te verán como una referencia en tu campo y como alguien cuya opinión hay que tener en cuenta</a:t>
            </a:r>
            <a:r>
              <a:rPr lang="es-ES" dirty="0" smtClean="0"/>
              <a:t>.</a:t>
            </a:r>
          </a:p>
          <a:p>
            <a:endParaRPr lang="es-ES" dirty="0"/>
          </a:p>
          <a:p>
            <a:r>
              <a:rPr lang="es-ES" dirty="0"/>
              <a:t>–</a:t>
            </a:r>
            <a:r>
              <a:rPr lang="es-ES" b="1" dirty="0"/>
              <a:t>Pasar a ser la “demanda” en vez de la “oferta”</a:t>
            </a:r>
            <a:r>
              <a:rPr lang="es-ES" dirty="0"/>
              <a:t>: la marca personal es un activo que te permite posicionarte del lado de la demanda. Ya no eres uno de los miles de profesionales que se ofertan a empresas o clientes, eres alguien diferente, conocido y con experiencia y conocimientos relevantes de gran utilidad para las empresas, así que ahora son las empresas o clientes los que van a buscarte a </a:t>
            </a:r>
            <a:r>
              <a:rPr lang="es-ES" dirty="0" err="1"/>
              <a:t>tí</a:t>
            </a:r>
            <a:r>
              <a:rPr lang="es-ES" dirty="0"/>
              <a:t>.</a:t>
            </a:r>
          </a:p>
        </p:txBody>
      </p:sp>
    </p:spTree>
    <p:extLst>
      <p:ext uri="{BB962C8B-B14F-4D97-AF65-F5344CB8AC3E}">
        <p14:creationId xmlns:p14="http://schemas.microsoft.com/office/powerpoint/2010/main" val="2565361625"/>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3530</TotalTime>
  <Words>3022</Words>
  <Application>Microsoft Macintosh PowerPoint</Application>
  <PresentationFormat>Presentación en pantalla (4:3)</PresentationFormat>
  <Paragraphs>330</Paragraphs>
  <Slides>76</Slides>
  <Notes>22</Notes>
  <HiddenSlides>0</HiddenSlides>
  <MMClips>1</MMClips>
  <ScaleCrop>false</ScaleCrop>
  <HeadingPairs>
    <vt:vector size="4" baseType="variant">
      <vt:variant>
        <vt:lpstr>Tema</vt:lpstr>
      </vt:variant>
      <vt:variant>
        <vt:i4>1</vt:i4>
      </vt:variant>
      <vt:variant>
        <vt:lpstr>Títulos de diapositiva</vt:lpstr>
      </vt:variant>
      <vt:variant>
        <vt:i4>76</vt:i4>
      </vt:variant>
    </vt:vector>
  </HeadingPairs>
  <TitlesOfParts>
    <vt:vector size="77" baseType="lpstr">
      <vt:lpstr>Tema de Office</vt:lpstr>
      <vt:lpstr>Presentación de PowerPoint</vt:lpstr>
      <vt:lpstr>Presentación de PowerPoint</vt:lpstr>
      <vt:lpstr>UNIT 3 ON LINE REPUTATION &amp; SELF-BRANDING  LET’S START WITH SOME QUESTIONS …</vt:lpstr>
      <vt:lpstr>SELF BRANDING – REPUTACIÓN ON LINE  </vt:lpstr>
      <vt:lpstr>THE DOUBLE FACE OF SOCIAL NETWORK </vt:lpstr>
      <vt:lpstr>SELF BRANDING – MARCA PERSONAL</vt:lpstr>
      <vt:lpstr>SELF BRANDING – MARCA PERSONAL</vt:lpstr>
      <vt:lpstr>SELF BRANDING – MARCA PERSONAL</vt:lpstr>
      <vt:lpstr>SELF BRANDING – MARCA PERSONAL OBJETIVOS</vt:lpstr>
      <vt:lpstr>SELF BRANDING – MARCA PERSONAL </vt:lpstr>
      <vt:lpstr>SELF BRANDING – MARCA PERSONAL </vt:lpstr>
      <vt:lpstr>SELF BRANDING – MARCA PERSONAL </vt:lpstr>
      <vt:lpstr>SELF BRANDING – MARCA PERSONAL </vt:lpstr>
      <vt:lpstr>SELF BRANDING – MARCA PERSONAL </vt:lpstr>
      <vt:lpstr>SELF BRANDING – MARCA PERSONAL </vt:lpstr>
      <vt:lpstr>NETIQUETTE  </vt:lpstr>
      <vt:lpstr>NETIQUETTE  </vt:lpstr>
      <vt:lpstr>  DO’S &amp; DONT’S </vt:lpstr>
      <vt:lpstr>BORRADO DE LA INFORMACIÓN</vt:lpstr>
      <vt:lpstr>BORRADO DE LA INFORMACIÓN</vt:lpstr>
      <vt:lpstr>Presentación de PowerPoint</vt:lpstr>
      <vt:lpstr>COMUNICACIÓN EN REDES SOCIALES</vt:lpstr>
      <vt:lpstr>COMUNICACIÓN EN REDES SOCIALES</vt:lpstr>
      <vt:lpstr>COMUNICACIÓN EN REDES SOCIALES</vt:lpstr>
      <vt:lpstr>COMUNICACIÓN EN REDES SOCIALES</vt:lpstr>
      <vt:lpstr>COMUNICACIÓN EN REDES SOCIALES</vt:lpstr>
      <vt:lpstr>COMUNICACIÓN EN REDES SOCIALES</vt:lpstr>
      <vt:lpstr>COMUNICACIÓN EN REDES SOCIALES</vt:lpstr>
      <vt:lpstr>COMUNICACIÓN EN REDES SOCIALES</vt:lpstr>
      <vt:lpstr>COMUNICACIÓN EN REDES SOCIALES</vt:lpstr>
      <vt:lpstr>COMUNICACIÓN EN REDES SOCIALES</vt:lpstr>
      <vt:lpstr>COMUNICACIÓN EN REDES SOCIALES</vt:lpstr>
      <vt:lpstr>COMUNICACIÓN EN REDES SOCIALES</vt:lpstr>
      <vt:lpstr>COMUNICACIÓN EN REDES SOCIALES</vt:lpstr>
      <vt:lpstr>COMUNICACIÓN EN REDES SOCIALES</vt:lpstr>
      <vt:lpstr>COMUNICACIÓN EN REDES SOCIALES</vt:lpstr>
      <vt:lpstr>COMUNICACIÓN EN REDES SOCIALES</vt:lpstr>
      <vt:lpstr>COMUNICACIÓN EN REDES SOCIALES</vt:lpstr>
      <vt:lpstr>COMUNICACIÓN EN REDES SOCIALES</vt:lpstr>
      <vt:lpstr>COMUNICACIÓN EN REDES SOCIALES</vt:lpstr>
      <vt:lpstr>COMUNICACIÓN EN REDES SOCIALES</vt:lpstr>
      <vt:lpstr>COMUNICACIÓN EN REDES SOCIALES</vt:lpstr>
      <vt:lpstr>UNIT 5 Social Media Communication Tips &amp; Tricks about the most important social media channels.</vt:lpstr>
      <vt:lpstr>COMUNICACIÓN EN REDES SOCIALES</vt:lpstr>
      <vt:lpstr>COMUNICACIÓN EN REDES SOCIALES</vt:lpstr>
      <vt:lpstr>COMUNICACIÓN EN REDES SOCIALES</vt:lpstr>
      <vt:lpstr>COMUNICACIÓN EN REDES SOCIALES</vt:lpstr>
      <vt:lpstr>COMUNICACIÓN EN REDES SOCIALES</vt:lpstr>
      <vt:lpstr>COMUNICACIÓN EN REDES SOCIALES</vt:lpstr>
      <vt:lpstr>COMUNICACIÓN EN REDES SOCIALES</vt:lpstr>
      <vt:lpstr>COMUNICACIÓN EN REDES SOCIALES</vt:lpstr>
      <vt:lpstr>COMUNICACIÓN EN REDES SOCIALES</vt:lpstr>
      <vt:lpstr>COMUNICACIÓN EN REDES SOCIALES</vt:lpstr>
      <vt:lpstr>COMUNICACIÓN EN REDES SOCIALES</vt:lpstr>
      <vt:lpstr>COMUNICACIÓN EN REDES SOCIALES</vt:lpstr>
      <vt:lpstr>COMUNICACIÓN EN REDES SOCIALES</vt:lpstr>
      <vt:lpstr>COMUNICACIÓN EN REDES SOCIALES</vt:lpstr>
      <vt:lpstr>COMUNICACIÓN EN REDES SOCIALES</vt:lpstr>
      <vt:lpstr>COMUNICACIÓN EN REDES SOCIALES</vt:lpstr>
      <vt:lpstr>COMUNICACIÓN EN REDES SOCIALES</vt:lpstr>
      <vt:lpstr>Presentación de PowerPoint</vt:lpstr>
      <vt:lpstr>HERRAMIENTAS DE PRESENTACIÓN</vt:lpstr>
      <vt:lpstr>HERRAMIENTAS DE PRESENTACIÓN</vt:lpstr>
      <vt:lpstr>HERRAMIENTAS DE PRESENTACIÓN</vt:lpstr>
      <vt:lpstr>HERRAMIENTAS DE PRESENTACIÓN</vt:lpstr>
      <vt:lpstr>HERRAMIENTAS DE PRESENTACIÓN</vt:lpstr>
      <vt:lpstr>HERRAMIENTAS DE PRESENTACIÓN</vt:lpstr>
      <vt:lpstr>HERRAMIENTAS DE PRESENTACIÓN</vt:lpstr>
      <vt:lpstr>HERRAMIENTAS DE PRESENTACIÓN</vt:lpstr>
      <vt:lpstr>HERRAMIENTAS DE PRESENTACIÓN</vt:lpstr>
      <vt:lpstr>HERRAMIENTAS DE PRESENTACIÓN</vt:lpstr>
      <vt:lpstr>HERRAMIENTAS DE PRESENTACIÓN</vt:lpstr>
      <vt:lpstr>HERRAMIENTAS DE PRESENTACIÓN</vt:lpstr>
      <vt:lpstr>HERRAMIENTAS DE PRESENTACIÓN</vt:lpstr>
      <vt:lpstr>COMUNICACIÓN EN REDES SOCIALES</vt:lpstr>
      <vt:lpstr>Presentación de PowerPoint</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Silvia</dc:creator>
  <cp:lastModifiedBy>Oscar nogalez</cp:lastModifiedBy>
  <cp:revision>142</cp:revision>
  <cp:lastPrinted>2016-06-13T11:22:52Z</cp:lastPrinted>
  <dcterms:created xsi:type="dcterms:W3CDTF">2015-11-25T11:29:55Z</dcterms:created>
  <dcterms:modified xsi:type="dcterms:W3CDTF">2017-01-23T23:07:10Z</dcterms:modified>
</cp:coreProperties>
</file>